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iGmMyC224UGdG03sNjABUZZ3Li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dd4bb7e0c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8dd4bb7e0c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dd4bb7e0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8dd4bb7e0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dd4bb7e0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8dd4bb7e0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dd4bb7e0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8dd4bb7e0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dd4bb7e0c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8dd4bb7e0c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8dd4bb7e0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8dd4bb7e0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dd4bb7e0c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dd4bb7e0c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EAF6"/>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bite.sodexo.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525698"/>
            <a:ext cx="9144000" cy="1908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b="1"/>
              <a:t>SMCC Covid-19 </a:t>
            </a:r>
            <a:endParaRPr b="1"/>
          </a:p>
          <a:p>
            <a:pPr marL="0" lvl="0" indent="0" algn="ctr" rtl="0">
              <a:lnSpc>
                <a:spcPct val="90000"/>
              </a:lnSpc>
              <a:spcBef>
                <a:spcPts val="0"/>
              </a:spcBef>
              <a:spcAft>
                <a:spcPts val="0"/>
              </a:spcAft>
              <a:buClr>
                <a:schemeClr val="dk1"/>
              </a:buClr>
              <a:buSzPts val="6000"/>
              <a:buFont typeface="Calibri"/>
              <a:buNone/>
            </a:pPr>
            <a:r>
              <a:rPr lang="en-US" b="1"/>
              <a:t>Planning Framework</a:t>
            </a:r>
            <a:endParaRPr b="1"/>
          </a:p>
        </p:txBody>
      </p:sp>
      <p:sp>
        <p:nvSpPr>
          <p:cNvPr id="85" name="Google Shape;85;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   </a:t>
            </a:r>
            <a:endParaRPr/>
          </a:p>
        </p:txBody>
      </p:sp>
      <p:pic>
        <p:nvPicPr>
          <p:cNvPr id="86" name="Google Shape;86;p1"/>
          <p:cNvPicPr preferRelativeResize="0"/>
          <p:nvPr/>
        </p:nvPicPr>
        <p:blipFill>
          <a:blip r:embed="rId3">
            <a:alphaModFix/>
          </a:blip>
          <a:stretch>
            <a:fillRect/>
          </a:stretch>
        </p:blipFill>
        <p:spPr>
          <a:xfrm>
            <a:off x="1323303" y="2786053"/>
            <a:ext cx="9732500" cy="3602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b="1"/>
              <a:t>Department-level plans for safe delivery of face-to-face instruction</a:t>
            </a:r>
            <a:endParaRPr sz="4000" b="1"/>
          </a:p>
        </p:txBody>
      </p:sp>
      <p:sp>
        <p:nvSpPr>
          <p:cNvPr id="149" name="Google Shape;14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Biological Sciences tent</a:t>
            </a:r>
            <a:endParaRPr/>
          </a:p>
          <a:p>
            <a:pPr marL="228600" lvl="0" indent="-228600" algn="l" rtl="0">
              <a:lnSpc>
                <a:spcPct val="90000"/>
              </a:lnSpc>
              <a:spcBef>
                <a:spcPts val="1000"/>
              </a:spcBef>
              <a:spcAft>
                <a:spcPts val="0"/>
              </a:spcAft>
              <a:buClr>
                <a:schemeClr val="dk1"/>
              </a:buClr>
              <a:buSzPts val="2800"/>
              <a:buChar char="•"/>
            </a:pPr>
            <a:r>
              <a:rPr lang="en-US"/>
              <a:t>Paramedicine moved to larger building</a:t>
            </a:r>
            <a:endParaRPr/>
          </a:p>
          <a:p>
            <a:pPr marL="228600" lvl="0" indent="-228600" algn="l" rtl="0">
              <a:lnSpc>
                <a:spcPct val="90000"/>
              </a:lnSpc>
              <a:spcBef>
                <a:spcPts val="1000"/>
              </a:spcBef>
              <a:spcAft>
                <a:spcPts val="0"/>
              </a:spcAft>
              <a:buClr>
                <a:schemeClr val="dk1"/>
              </a:buClr>
              <a:buSzPts val="2800"/>
              <a:buChar char="•"/>
            </a:pPr>
            <a:r>
              <a:rPr lang="en-US"/>
              <a:t>Plumbing moved to Paramedicine ambulance bay</a:t>
            </a:r>
            <a:endParaRPr/>
          </a:p>
          <a:p>
            <a:pPr marL="228600" lvl="0" indent="-165100" algn="l" rtl="0">
              <a:lnSpc>
                <a:spcPct val="90000"/>
              </a:lnSpc>
              <a:spcBef>
                <a:spcPts val="1000"/>
              </a:spcBef>
              <a:spcAft>
                <a:spcPts val="0"/>
              </a:spcAft>
              <a:buSzPts val="1800"/>
              <a:buChar char="•"/>
            </a:pPr>
            <a:r>
              <a:rPr lang="en-US"/>
              <a:t>Physics take-home lab kits</a:t>
            </a:r>
            <a:endParaRPr/>
          </a:p>
          <a:p>
            <a:pPr marL="0" lvl="0" indent="0" algn="l" rtl="0">
              <a:lnSpc>
                <a:spcPct val="90000"/>
              </a:lnSpc>
              <a:spcBef>
                <a:spcPts val="1000"/>
              </a:spcBef>
              <a:spcAft>
                <a:spcPts val="0"/>
              </a:spcAft>
              <a:buClr>
                <a:schemeClr val="dk1"/>
              </a:buClr>
              <a:buSzPts val="2800"/>
              <a:buNone/>
            </a:pPr>
            <a:endParaRPr/>
          </a:p>
        </p:txBody>
      </p:sp>
      <p:pic>
        <p:nvPicPr>
          <p:cNvPr id="150" name="Google Shape;150;p9"/>
          <p:cNvPicPr preferRelativeResize="0"/>
          <p:nvPr/>
        </p:nvPicPr>
        <p:blipFill>
          <a:blip r:embed="rId3">
            <a:alphaModFix/>
          </a:blip>
          <a:stretch>
            <a:fillRect/>
          </a:stretch>
        </p:blipFill>
        <p:spPr>
          <a:xfrm>
            <a:off x="3905425" y="4223950"/>
            <a:ext cx="2929552" cy="19530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0"/>
          <p:cNvSpPr txBox="1">
            <a:spLocks noGrp="1"/>
          </p:cNvSpPr>
          <p:nvPr>
            <p:ph type="title"/>
          </p:nvPr>
        </p:nvSpPr>
        <p:spPr>
          <a:xfrm>
            <a:off x="1348475" y="365125"/>
            <a:ext cx="6019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b="1"/>
              <a:t>Attendance Policy Change</a:t>
            </a:r>
            <a:endParaRPr sz="4000" b="1"/>
          </a:p>
        </p:txBody>
      </p:sp>
      <p:sp>
        <p:nvSpPr>
          <p:cNvPr id="156" name="Google Shape;156;p10"/>
          <p:cNvSpPr txBox="1">
            <a:spLocks noGrp="1"/>
          </p:cNvSpPr>
          <p:nvPr>
            <p:ph type="body" idx="1"/>
          </p:nvPr>
        </p:nvSpPr>
        <p:spPr>
          <a:xfrm>
            <a:off x="838200" y="2315500"/>
            <a:ext cx="10515600" cy="4011900"/>
          </a:xfrm>
          <a:prstGeom prst="rect">
            <a:avLst/>
          </a:prstGeom>
          <a:noFill/>
          <a:ln>
            <a:noFill/>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chemeClr val="dk1"/>
              </a:buClr>
              <a:buSzPts val="2380"/>
              <a:buChar char="•"/>
            </a:pPr>
            <a:r>
              <a:rPr lang="en-US" sz="2380"/>
              <a:t>We recognize that regular attendance in class (both on campus and online) is critical to learning and student success. Due to the disruption caused by the COVID-19 pandemic and the need to keep students with symptoms out of the classroom, students’ health concerns should be considered in attendance policies. Those unable to attend class for any health concerns should be granted excused absences and provided with an alternative plan for safely completing coursework.</a:t>
            </a:r>
            <a:endParaRPr sz="2380" b="0"/>
          </a:p>
          <a:p>
            <a:pPr marL="228600" lvl="0" indent="-228600" algn="l" rtl="0">
              <a:lnSpc>
                <a:spcPct val="70000"/>
              </a:lnSpc>
              <a:spcBef>
                <a:spcPts val="1000"/>
              </a:spcBef>
              <a:spcAft>
                <a:spcPts val="0"/>
              </a:spcAft>
              <a:buClr>
                <a:schemeClr val="dk1"/>
              </a:buClr>
              <a:buSzPts val="2380"/>
              <a:buChar char="•"/>
            </a:pPr>
            <a:r>
              <a:rPr lang="en-US" sz="2380"/>
              <a:t>In light of the COVID-19 pandemic, we need to track who is present at every class meeting (instructors, students and guests).  We ask that instructors use the attendance tool in Brightspace to keep track of students and maintain a log of others present.  In addition to affording a way to perform contact tracing should an exposure occur, attendance is also a leading indicator of course success. SMCC requires regular attendance records to be kept in Brightspace, for every class, for contract tracing purposes.</a:t>
            </a:r>
            <a:endParaRPr/>
          </a:p>
        </p:txBody>
      </p:sp>
      <p:pic>
        <p:nvPicPr>
          <p:cNvPr id="157" name="Google Shape;157;p10"/>
          <p:cNvPicPr preferRelativeResize="0"/>
          <p:nvPr/>
        </p:nvPicPr>
        <p:blipFill>
          <a:blip r:embed="rId3">
            <a:alphaModFix/>
          </a:blip>
          <a:stretch>
            <a:fillRect/>
          </a:stretch>
        </p:blipFill>
        <p:spPr>
          <a:xfrm>
            <a:off x="8650375" y="365125"/>
            <a:ext cx="2514417" cy="1690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1"/>
          <p:cNvSpPr txBox="1">
            <a:spLocks noGrp="1"/>
          </p:cNvSpPr>
          <p:nvPr>
            <p:ph type="title"/>
          </p:nvPr>
        </p:nvSpPr>
        <p:spPr>
          <a:xfrm>
            <a:off x="1123950" y="513000"/>
            <a:ext cx="5468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b="1"/>
              <a:t>Learning Commons</a:t>
            </a:r>
            <a:endParaRPr sz="4000" b="1"/>
          </a:p>
        </p:txBody>
      </p:sp>
      <p:sp>
        <p:nvSpPr>
          <p:cNvPr id="163" name="Google Shape;163;p11"/>
          <p:cNvSpPr txBox="1">
            <a:spLocks noGrp="1"/>
          </p:cNvSpPr>
          <p:nvPr>
            <p:ph type="body" idx="1"/>
          </p:nvPr>
        </p:nvSpPr>
        <p:spPr>
          <a:xfrm>
            <a:off x="838200" y="2295075"/>
            <a:ext cx="10515600" cy="3971100"/>
          </a:xfrm>
          <a:prstGeom prst="rect">
            <a:avLst/>
          </a:prstGeom>
          <a:noFill/>
          <a:ln>
            <a:noFill/>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chemeClr val="dk1"/>
              </a:buClr>
              <a:buSzPts val="1960"/>
              <a:buChar char="•"/>
            </a:pPr>
            <a:r>
              <a:rPr lang="en-US" sz="1960" u="sng"/>
              <a:t>The library, tutoring and writing centers and reference/research assistance </a:t>
            </a:r>
            <a:r>
              <a:rPr lang="en-US" sz="1960"/>
              <a:t>(typically located on the second floor of South Portland’s Campus Center and in the Midcoast’s LL Bean Learning Commons and Health Science Center</a:t>
            </a:r>
            <a:r>
              <a:rPr lang="en-US" sz="1960" u="sng"/>
              <a:t>) will be fully available online during the Fall 2020 semester.</a:t>
            </a:r>
            <a:r>
              <a:rPr lang="en-US" sz="1960"/>
              <a:t> </a:t>
            </a:r>
            <a:endParaRPr/>
          </a:p>
          <a:p>
            <a:pPr marL="228600" lvl="0" indent="-228600" algn="l" rtl="0">
              <a:lnSpc>
                <a:spcPct val="70000"/>
              </a:lnSpc>
              <a:spcBef>
                <a:spcPts val="1000"/>
              </a:spcBef>
              <a:spcAft>
                <a:spcPts val="0"/>
              </a:spcAft>
              <a:buClr>
                <a:schemeClr val="dk1"/>
              </a:buClr>
              <a:buSzPts val="1960"/>
              <a:buChar char="•"/>
            </a:pPr>
            <a:r>
              <a:rPr lang="en-US" sz="1960"/>
              <a:t>Academic support will be available through individually scheduled and drop-in, online tutoring. Students can also find information literacy/research librarians and professional academic strategy/planning mentoring online. While the physical space of the Learning Commons will not be available at this time, students can set up zoom classrooms for small group study.  Services are offered by appointment or as drop-in assistance. </a:t>
            </a:r>
            <a:endParaRPr/>
          </a:p>
          <a:p>
            <a:pPr marL="228600" lvl="0" indent="0" algn="l" rtl="0">
              <a:lnSpc>
                <a:spcPct val="70000"/>
              </a:lnSpc>
              <a:spcBef>
                <a:spcPts val="1000"/>
              </a:spcBef>
              <a:spcAft>
                <a:spcPts val="0"/>
              </a:spcAft>
              <a:buNone/>
            </a:pPr>
            <a:r>
              <a:rPr lang="en-US" sz="1960"/>
              <a:t>To access services, students should:</a:t>
            </a:r>
            <a:endParaRPr/>
          </a:p>
          <a:p>
            <a:pPr marL="228600" lvl="0" indent="-228600" algn="l" rtl="0">
              <a:lnSpc>
                <a:spcPct val="70000"/>
              </a:lnSpc>
              <a:spcBef>
                <a:spcPts val="1000"/>
              </a:spcBef>
              <a:spcAft>
                <a:spcPts val="0"/>
              </a:spcAft>
              <a:buClr>
                <a:schemeClr val="dk1"/>
              </a:buClr>
              <a:buSzPts val="1960"/>
              <a:buChar char="•"/>
            </a:pPr>
            <a:r>
              <a:rPr lang="en-US" sz="1960"/>
              <a:t>Visit My Learning in My Maine Guide or</a:t>
            </a:r>
            <a:endParaRPr/>
          </a:p>
          <a:p>
            <a:pPr marL="228600" lvl="0" indent="-228600" algn="l" rtl="0">
              <a:lnSpc>
                <a:spcPct val="70000"/>
              </a:lnSpc>
              <a:spcBef>
                <a:spcPts val="1000"/>
              </a:spcBef>
              <a:spcAft>
                <a:spcPts val="0"/>
              </a:spcAft>
              <a:buClr>
                <a:schemeClr val="dk1"/>
              </a:buClr>
              <a:buSzPts val="1960"/>
              <a:buChar char="•"/>
            </a:pPr>
            <a:r>
              <a:rPr lang="en-US" sz="1960"/>
              <a:t>Select the “tutoring needed” button if there is one  inside a Brightspace course.  </a:t>
            </a:r>
            <a:endParaRPr/>
          </a:p>
          <a:p>
            <a:pPr marL="228600" lvl="0" indent="-228600" algn="l" rtl="0">
              <a:lnSpc>
                <a:spcPct val="70000"/>
              </a:lnSpc>
              <a:spcBef>
                <a:spcPts val="1000"/>
              </a:spcBef>
              <a:spcAft>
                <a:spcPts val="0"/>
              </a:spcAft>
              <a:buClr>
                <a:schemeClr val="dk1"/>
              </a:buClr>
              <a:buSzPts val="1960"/>
              <a:buChar char="•"/>
            </a:pPr>
            <a:r>
              <a:rPr lang="en-US" sz="1960"/>
              <a:t>Whether on-site or online, students have consistently reported that the Learning Commons is a friendly, risk-free and helpful place to seek academic support. It has been shown that those who use the Learning Commons do better in a course than those who do not. Students will be strongly encourages to take advantage of this valuable and enjoyable resource. </a:t>
            </a:r>
            <a:endParaRPr/>
          </a:p>
          <a:p>
            <a:pPr marL="0" lvl="0" indent="0" algn="l" rtl="0">
              <a:lnSpc>
                <a:spcPct val="70000"/>
              </a:lnSpc>
              <a:spcBef>
                <a:spcPts val="1000"/>
              </a:spcBef>
              <a:spcAft>
                <a:spcPts val="0"/>
              </a:spcAft>
              <a:buClr>
                <a:schemeClr val="dk1"/>
              </a:buClr>
              <a:buSzPts val="1960"/>
              <a:buNone/>
            </a:pPr>
            <a:endParaRPr sz="1960"/>
          </a:p>
        </p:txBody>
      </p:sp>
      <p:pic>
        <p:nvPicPr>
          <p:cNvPr id="164" name="Google Shape;164;p11"/>
          <p:cNvPicPr preferRelativeResize="0"/>
          <p:nvPr/>
        </p:nvPicPr>
        <p:blipFill>
          <a:blip r:embed="rId3">
            <a:alphaModFix/>
          </a:blip>
          <a:stretch>
            <a:fillRect/>
          </a:stretch>
        </p:blipFill>
        <p:spPr>
          <a:xfrm>
            <a:off x="7960175" y="426024"/>
            <a:ext cx="3306550" cy="1662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8dd4bb7e0c_3_5"/>
          <p:cNvSpPr txBox="1">
            <a:spLocks noGrp="1"/>
          </p:cNvSpPr>
          <p:nvPr>
            <p:ph type="title"/>
          </p:nvPr>
        </p:nvSpPr>
        <p:spPr>
          <a:xfrm>
            <a:off x="838200" y="365125"/>
            <a:ext cx="10515600" cy="7827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Clr>
                <a:schemeClr val="dk1"/>
              </a:buClr>
              <a:buSzPts val="1100"/>
              <a:buFont typeface="Arial"/>
              <a:buNone/>
            </a:pPr>
            <a:r>
              <a:rPr lang="en-US" sz="4000" b="1"/>
              <a:t>Housing - Basics</a:t>
            </a:r>
            <a:endParaRPr sz="4000" b="1"/>
          </a:p>
        </p:txBody>
      </p:sp>
      <p:sp>
        <p:nvSpPr>
          <p:cNvPr id="170" name="Google Shape;170;g8dd4bb7e0c_3_5"/>
          <p:cNvSpPr txBox="1">
            <a:spLocks noGrp="1"/>
          </p:cNvSpPr>
          <p:nvPr>
            <p:ph type="body" idx="1"/>
          </p:nvPr>
        </p:nvSpPr>
        <p:spPr>
          <a:xfrm>
            <a:off x="838200" y="1324500"/>
            <a:ext cx="10515600" cy="4852200"/>
          </a:xfrm>
          <a:prstGeom prst="rect">
            <a:avLst/>
          </a:prstGeom>
        </p:spPr>
        <p:txBody>
          <a:bodyPr spcFirstLastPara="1" wrap="square" lIns="91425" tIns="45700" rIns="91425" bIns="45700" anchor="t" anchorCtr="0">
            <a:noAutofit/>
          </a:bodyPr>
          <a:lstStyle/>
          <a:p>
            <a:pPr marL="0" lvl="0" indent="0" algn="l" rtl="0">
              <a:lnSpc>
                <a:spcPct val="107916"/>
              </a:lnSpc>
              <a:spcBef>
                <a:spcPts val="0"/>
              </a:spcBef>
              <a:spcAft>
                <a:spcPts val="0"/>
              </a:spcAft>
              <a:buNone/>
            </a:pPr>
            <a:r>
              <a:rPr lang="en-US" sz="2000" b="1"/>
              <a:t>Residential staffing plan</a:t>
            </a:r>
            <a:endParaRPr sz="2000" b="1"/>
          </a:p>
          <a:p>
            <a:pPr marL="457200" lvl="0" indent="-355600" algn="l" rtl="0">
              <a:lnSpc>
                <a:spcPct val="107916"/>
              </a:lnSpc>
              <a:spcBef>
                <a:spcPts val="0"/>
              </a:spcBef>
              <a:spcAft>
                <a:spcPts val="0"/>
              </a:spcAft>
              <a:buSzPts val="2000"/>
              <a:buFont typeface="Noto Sans Symbols"/>
              <a:buChar char="●"/>
            </a:pPr>
            <a:r>
              <a:rPr lang="en-US" sz="2000"/>
              <a:t>Staff-to-student ratio will remain the same.  </a:t>
            </a:r>
            <a:endParaRPr sz="2000"/>
          </a:p>
          <a:p>
            <a:pPr marL="0" lvl="0" indent="0" algn="l" rtl="0">
              <a:lnSpc>
                <a:spcPct val="107916"/>
              </a:lnSpc>
              <a:spcBef>
                <a:spcPts val="0"/>
              </a:spcBef>
              <a:spcAft>
                <a:spcPts val="0"/>
              </a:spcAft>
              <a:buNone/>
            </a:pPr>
            <a:r>
              <a:rPr lang="en-US" sz="2000" b="1"/>
              <a:t>Room capacity and bathrooms</a:t>
            </a:r>
            <a:endParaRPr sz="2000" b="1"/>
          </a:p>
          <a:p>
            <a:pPr marL="457200" lvl="0" indent="-355600" algn="l" rtl="0">
              <a:lnSpc>
                <a:spcPct val="107916"/>
              </a:lnSpc>
              <a:spcBef>
                <a:spcPts val="0"/>
              </a:spcBef>
              <a:spcAft>
                <a:spcPts val="0"/>
              </a:spcAft>
              <a:buSzPts val="2000"/>
              <a:buFont typeface="Noto Sans Symbols"/>
              <a:buChar char="●"/>
            </a:pPr>
            <a:r>
              <a:rPr lang="en-US" sz="2000"/>
              <a:t>All rooms will be single rooms.</a:t>
            </a:r>
            <a:endParaRPr sz="2000"/>
          </a:p>
          <a:p>
            <a:pPr marL="457200" lvl="0" indent="-355600" algn="l" rtl="0">
              <a:lnSpc>
                <a:spcPct val="107916"/>
              </a:lnSpc>
              <a:spcBef>
                <a:spcPts val="0"/>
              </a:spcBef>
              <a:spcAft>
                <a:spcPts val="0"/>
              </a:spcAft>
              <a:buSzPts val="2000"/>
              <a:buFont typeface="Noto Sans Symbols"/>
              <a:buChar char="●"/>
            </a:pPr>
            <a:r>
              <a:rPr lang="en-US" sz="2000"/>
              <a:t>Two students in single rooms will share a bath (called suitemates).  Students responsible for cleaning own bathroom.  Student belongings may not be kept in the bathroom.</a:t>
            </a:r>
            <a:endParaRPr sz="2000"/>
          </a:p>
          <a:p>
            <a:pPr marL="0" lvl="0" indent="0" algn="l" rtl="0">
              <a:lnSpc>
                <a:spcPct val="107916"/>
              </a:lnSpc>
              <a:spcBef>
                <a:spcPts val="0"/>
              </a:spcBef>
              <a:spcAft>
                <a:spcPts val="0"/>
              </a:spcAft>
              <a:buNone/>
            </a:pPr>
            <a:r>
              <a:rPr lang="en-US" sz="2000" b="1"/>
              <a:t>Shared spaces</a:t>
            </a:r>
            <a:endParaRPr sz="2000" b="1"/>
          </a:p>
          <a:p>
            <a:pPr marL="457200" lvl="0" indent="-355600" algn="l" rtl="0">
              <a:lnSpc>
                <a:spcPct val="107916"/>
              </a:lnSpc>
              <a:spcBef>
                <a:spcPts val="0"/>
              </a:spcBef>
              <a:spcAft>
                <a:spcPts val="0"/>
              </a:spcAft>
              <a:buSzPts val="2000"/>
              <a:buFont typeface="Noto Sans Symbols"/>
              <a:buChar char="●"/>
            </a:pPr>
            <a:r>
              <a:rPr lang="en-US" sz="2000"/>
              <a:t>Lounges will be utilized only for supervised programming efforts.</a:t>
            </a:r>
            <a:endParaRPr sz="2000"/>
          </a:p>
          <a:p>
            <a:pPr marL="0" lvl="0" indent="0" algn="l" rtl="0">
              <a:lnSpc>
                <a:spcPct val="107916"/>
              </a:lnSpc>
              <a:spcBef>
                <a:spcPts val="0"/>
              </a:spcBef>
              <a:spcAft>
                <a:spcPts val="0"/>
              </a:spcAft>
              <a:buNone/>
            </a:pPr>
            <a:r>
              <a:rPr lang="en-US" sz="2000" b="1"/>
              <a:t>Traffic flow</a:t>
            </a:r>
            <a:endParaRPr sz="2000" b="1"/>
          </a:p>
          <a:p>
            <a:pPr marL="457200" lvl="0" indent="-355600" algn="l" rtl="0">
              <a:lnSpc>
                <a:spcPct val="107916"/>
              </a:lnSpc>
              <a:spcBef>
                <a:spcPts val="0"/>
              </a:spcBef>
              <a:spcAft>
                <a:spcPts val="0"/>
              </a:spcAft>
              <a:buSzPts val="2000"/>
              <a:buChar char="●"/>
            </a:pPr>
            <a:r>
              <a:rPr lang="en-US" sz="2000"/>
              <a:t>Entrances and exits will be assigned; hallways will be one-way.  Elevator use for students with disabilities only.</a:t>
            </a:r>
            <a:endParaRPr sz="2000"/>
          </a:p>
          <a:p>
            <a:pPr marL="0" lvl="0" indent="0" algn="l" rtl="0">
              <a:lnSpc>
                <a:spcPct val="107916"/>
              </a:lnSpc>
              <a:spcBef>
                <a:spcPts val="0"/>
              </a:spcBef>
              <a:spcAft>
                <a:spcPts val="0"/>
              </a:spcAft>
              <a:buNone/>
            </a:pPr>
            <a:r>
              <a:rPr lang="en-US" sz="2000" b="1"/>
              <a:t>Housing assigned by courses in common</a:t>
            </a:r>
            <a:endParaRPr sz="2000" b="1"/>
          </a:p>
          <a:p>
            <a:pPr marL="457200" lvl="0" indent="-355600" algn="l" rtl="0">
              <a:lnSpc>
                <a:spcPct val="107916"/>
              </a:lnSpc>
              <a:spcBef>
                <a:spcPts val="0"/>
              </a:spcBef>
              <a:spcAft>
                <a:spcPts val="0"/>
              </a:spcAft>
              <a:buSzPts val="2000"/>
              <a:buFont typeface="Noto Sans Symbols"/>
              <a:buChar char="●"/>
            </a:pPr>
            <a:r>
              <a:rPr lang="en-US" sz="2000"/>
              <a:t>Assigning students by program does not always put people attending the same face-to-face classes together.  Students will be assigned based on face-to-face classes they have in common.</a:t>
            </a:r>
            <a:endParaRPr sz="2000"/>
          </a:p>
          <a:p>
            <a:pPr marL="0" lvl="0" indent="0" algn="l" rtl="0">
              <a:lnSpc>
                <a:spcPct val="107916"/>
              </a:lnSpc>
              <a:spcBef>
                <a:spcPts val="0"/>
              </a:spcBef>
              <a:spcAft>
                <a:spcPts val="800"/>
              </a:spcAft>
              <a:buNone/>
            </a:pPr>
            <a:endParaRPr sz="1800"/>
          </a:p>
        </p:txBody>
      </p:sp>
      <p:pic>
        <p:nvPicPr>
          <p:cNvPr id="171" name="Google Shape;171;g8dd4bb7e0c_3_5"/>
          <p:cNvPicPr preferRelativeResize="0"/>
          <p:nvPr/>
        </p:nvPicPr>
        <p:blipFill>
          <a:blip r:embed="rId3">
            <a:alphaModFix/>
          </a:blip>
          <a:stretch>
            <a:fillRect/>
          </a:stretch>
        </p:blipFill>
        <p:spPr>
          <a:xfrm>
            <a:off x="9115800" y="365125"/>
            <a:ext cx="2477476" cy="21230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8dd4bb7e0c_0_7"/>
          <p:cNvSpPr txBox="1">
            <a:spLocks noGrp="1"/>
          </p:cNvSpPr>
          <p:nvPr>
            <p:ph type="title"/>
          </p:nvPr>
        </p:nvSpPr>
        <p:spPr>
          <a:xfrm>
            <a:off x="838200" y="365125"/>
            <a:ext cx="10515600" cy="959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b="1"/>
              <a:t>Housing - Expectations and Accommodations</a:t>
            </a:r>
            <a:endParaRPr sz="4000" b="1"/>
          </a:p>
        </p:txBody>
      </p:sp>
      <p:sp>
        <p:nvSpPr>
          <p:cNvPr id="177" name="Google Shape;177;g8dd4bb7e0c_0_7"/>
          <p:cNvSpPr txBox="1">
            <a:spLocks noGrp="1"/>
          </p:cNvSpPr>
          <p:nvPr>
            <p:ph type="body" idx="1"/>
          </p:nvPr>
        </p:nvSpPr>
        <p:spPr>
          <a:xfrm>
            <a:off x="838200" y="1236200"/>
            <a:ext cx="10515600" cy="49404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800" b="1"/>
              <a:t>Expectations for residents</a:t>
            </a:r>
            <a:endParaRPr sz="1800" b="1"/>
          </a:p>
          <a:p>
            <a:pPr marL="457200" lvl="0" indent="-342900" algn="l" rtl="0">
              <a:lnSpc>
                <a:spcPct val="100000"/>
              </a:lnSpc>
              <a:spcBef>
                <a:spcPts val="0"/>
              </a:spcBef>
              <a:spcAft>
                <a:spcPts val="0"/>
              </a:spcAft>
              <a:buSzPts val="1800"/>
              <a:buFont typeface="Noto Sans Symbols"/>
              <a:buChar char="●"/>
            </a:pPr>
            <a:r>
              <a:rPr lang="en-US" sz="1800"/>
              <a:t>Documented in the Res Hall Agreement Addendum.  Local travel only.  Training on health-related protocols required, provided on Zoom prior to move-in. </a:t>
            </a:r>
            <a:endParaRPr sz="1800"/>
          </a:p>
          <a:p>
            <a:pPr marL="457200" lvl="0" indent="-342900" algn="l" rtl="0">
              <a:lnSpc>
                <a:spcPct val="100000"/>
              </a:lnSpc>
              <a:spcBef>
                <a:spcPts val="0"/>
              </a:spcBef>
              <a:spcAft>
                <a:spcPts val="0"/>
              </a:spcAft>
              <a:buSzPts val="1800"/>
              <a:buFont typeface="Noto Sans Symbols"/>
              <a:buChar char="●"/>
            </a:pPr>
            <a:r>
              <a:rPr lang="en-US" sz="1800"/>
              <a:t>Facilities will follow OSHA/CDC guidelines for cleaning/disinfecting/sanitizing common areas.  Staff working in offices in residence halls will clean surfaces between uses. Students are responsible for their rooms/bathrooms.</a:t>
            </a:r>
            <a:endParaRPr sz="1800"/>
          </a:p>
          <a:p>
            <a:pPr marL="0" lvl="0" indent="0" algn="l" rtl="0">
              <a:lnSpc>
                <a:spcPct val="100000"/>
              </a:lnSpc>
              <a:spcBef>
                <a:spcPts val="0"/>
              </a:spcBef>
              <a:spcAft>
                <a:spcPts val="0"/>
              </a:spcAft>
              <a:buNone/>
            </a:pPr>
            <a:r>
              <a:rPr lang="en-US" sz="1800" b="1"/>
              <a:t>Communications plan for residents</a:t>
            </a:r>
            <a:endParaRPr sz="1800" b="1"/>
          </a:p>
          <a:p>
            <a:pPr marL="457200" lvl="0" indent="-342900" algn="l" rtl="0">
              <a:lnSpc>
                <a:spcPct val="100000"/>
              </a:lnSpc>
              <a:spcBef>
                <a:spcPts val="0"/>
              </a:spcBef>
              <a:spcAft>
                <a:spcPts val="0"/>
              </a:spcAft>
              <a:buSzPts val="1800"/>
              <a:buFont typeface="Noto Sans Symbols"/>
              <a:buChar char="●"/>
            </a:pPr>
            <a:r>
              <a:rPr lang="en-US" sz="1800"/>
              <a:t>By email, text, SMCC app and social media.  Planned a series of Zoom webinars prior to move-in to discuss the addendum to the RHA, what to expect living on campus, etc.  RDs to schedule appointments with suitemates to do suitemate agreements in advance. </a:t>
            </a:r>
            <a:endParaRPr sz="1800"/>
          </a:p>
          <a:p>
            <a:pPr marL="0" lvl="0" indent="0" algn="l" rtl="0">
              <a:lnSpc>
                <a:spcPct val="100000"/>
              </a:lnSpc>
              <a:spcBef>
                <a:spcPts val="0"/>
              </a:spcBef>
              <a:spcAft>
                <a:spcPts val="0"/>
              </a:spcAft>
              <a:buNone/>
            </a:pPr>
            <a:r>
              <a:rPr lang="en-US" sz="1800" b="1"/>
              <a:t>Access to 24/7 medical provider</a:t>
            </a:r>
            <a:endParaRPr sz="1800" b="1"/>
          </a:p>
          <a:p>
            <a:pPr marL="457200" lvl="0" indent="-342900" algn="l" rtl="0">
              <a:lnSpc>
                <a:spcPct val="100000"/>
              </a:lnSpc>
              <a:spcBef>
                <a:spcPts val="0"/>
              </a:spcBef>
              <a:spcAft>
                <a:spcPts val="0"/>
              </a:spcAft>
              <a:buSzPts val="1800"/>
              <a:buFont typeface="Noto Sans Symbols"/>
              <a:buChar char="●"/>
            </a:pPr>
            <a:r>
              <a:rPr lang="en-US" sz="1800"/>
              <a:t>Relationships established with MaineHealth and Convenient MD (8 am - 8 pm, 7 days, includes telehealth).  The only 24/7 option is the Maine Medical Center or Mercy Hospital ER.</a:t>
            </a:r>
            <a:endParaRPr sz="1800"/>
          </a:p>
          <a:p>
            <a:pPr marL="0" lvl="0" indent="0" algn="l" rtl="0">
              <a:lnSpc>
                <a:spcPct val="100000"/>
              </a:lnSpc>
              <a:spcBef>
                <a:spcPts val="0"/>
              </a:spcBef>
              <a:spcAft>
                <a:spcPts val="0"/>
              </a:spcAft>
              <a:buNone/>
            </a:pPr>
            <a:r>
              <a:rPr lang="en-US" sz="1800" b="1"/>
              <a:t>Accommodations for at-risk students</a:t>
            </a:r>
            <a:endParaRPr sz="1800" b="1"/>
          </a:p>
          <a:p>
            <a:pPr marL="457200" lvl="0" indent="-342900" algn="l" rtl="0">
              <a:lnSpc>
                <a:spcPct val="100000"/>
              </a:lnSpc>
              <a:spcBef>
                <a:spcPts val="0"/>
              </a:spcBef>
              <a:spcAft>
                <a:spcPts val="0"/>
              </a:spcAft>
              <a:buSzPts val="1800"/>
              <a:buFont typeface="Noto Sans Symbols"/>
              <a:buChar char="●"/>
            </a:pPr>
            <a:r>
              <a:rPr lang="en-US" sz="1800"/>
              <a:t>30% residents are homeless.  Homeless students prioritized for housing.  We are working with any agencies that support those students as well as providing access to counseling through Sweetser (in person or via Zoom/phone).</a:t>
            </a:r>
            <a:endParaRPr sz="1800"/>
          </a:p>
          <a:p>
            <a:pPr marL="0" lvl="0" indent="0" algn="l" rtl="0">
              <a:lnSpc>
                <a:spcPct val="107916"/>
              </a:lnSpc>
              <a:spcBef>
                <a:spcPts val="0"/>
              </a:spcBef>
              <a:spcAft>
                <a:spcPts val="0"/>
              </a:spcAft>
              <a:buNone/>
            </a:pP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8dd4bb7e0c_0_2"/>
          <p:cNvSpPr txBox="1">
            <a:spLocks noGrp="1"/>
          </p:cNvSpPr>
          <p:nvPr>
            <p:ph type="title"/>
          </p:nvPr>
        </p:nvSpPr>
        <p:spPr>
          <a:xfrm>
            <a:off x="838200" y="365125"/>
            <a:ext cx="10376100" cy="974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b="1"/>
              <a:t>Housing - Screening, Testing, Isolation</a:t>
            </a:r>
            <a:endParaRPr sz="4000" b="1"/>
          </a:p>
        </p:txBody>
      </p:sp>
      <p:sp>
        <p:nvSpPr>
          <p:cNvPr id="183" name="Google Shape;183;g8dd4bb7e0c_0_2"/>
          <p:cNvSpPr txBox="1">
            <a:spLocks noGrp="1"/>
          </p:cNvSpPr>
          <p:nvPr>
            <p:ph type="body" idx="1"/>
          </p:nvPr>
        </p:nvSpPr>
        <p:spPr>
          <a:xfrm>
            <a:off x="838200" y="1236200"/>
            <a:ext cx="10515600" cy="4940700"/>
          </a:xfrm>
          <a:prstGeom prst="rect">
            <a:avLst/>
          </a:prstGeom>
        </p:spPr>
        <p:txBody>
          <a:bodyPr spcFirstLastPara="1" wrap="square" lIns="91425" tIns="45700" rIns="91425" bIns="45700" anchor="t" anchorCtr="0">
            <a:noAutofit/>
          </a:bodyPr>
          <a:lstStyle/>
          <a:p>
            <a:pPr marL="0" lvl="0" indent="0" algn="l" rtl="0">
              <a:lnSpc>
                <a:spcPct val="107916"/>
              </a:lnSpc>
              <a:spcBef>
                <a:spcPts val="0"/>
              </a:spcBef>
              <a:spcAft>
                <a:spcPts val="0"/>
              </a:spcAft>
              <a:buNone/>
            </a:pPr>
            <a:r>
              <a:rPr lang="en-US" sz="1800" b="1"/>
              <a:t>Screening protocols</a:t>
            </a:r>
            <a:endParaRPr sz="1800" b="1"/>
          </a:p>
          <a:p>
            <a:pPr marL="457200" lvl="0" indent="-342900" algn="l" rtl="0">
              <a:lnSpc>
                <a:spcPct val="107916"/>
              </a:lnSpc>
              <a:spcBef>
                <a:spcPts val="0"/>
              </a:spcBef>
              <a:spcAft>
                <a:spcPts val="0"/>
              </a:spcAft>
              <a:buSzPts val="1800"/>
              <a:buFont typeface="Noto Sans Symbols"/>
              <a:buChar char="●"/>
            </a:pPr>
            <a:r>
              <a:rPr lang="en-US" sz="1800"/>
              <a:t>Resident students will be required to use the System provided app/Ready Education SMCC app  for daily screening prior to move-in + participation in any face-to-face classes or events.</a:t>
            </a:r>
            <a:endParaRPr sz="1800"/>
          </a:p>
          <a:p>
            <a:pPr marL="0" lvl="0" indent="0" algn="l" rtl="0">
              <a:lnSpc>
                <a:spcPct val="107916"/>
              </a:lnSpc>
              <a:spcBef>
                <a:spcPts val="0"/>
              </a:spcBef>
              <a:spcAft>
                <a:spcPts val="0"/>
              </a:spcAft>
              <a:buNone/>
            </a:pPr>
            <a:r>
              <a:rPr lang="en-US" sz="1800" b="1"/>
              <a:t>Testing protocols</a:t>
            </a:r>
            <a:endParaRPr sz="1800" b="1"/>
          </a:p>
          <a:p>
            <a:pPr marL="457200" lvl="0" indent="-342900" algn="l" rtl="0">
              <a:lnSpc>
                <a:spcPct val="107916"/>
              </a:lnSpc>
              <a:spcBef>
                <a:spcPts val="0"/>
              </a:spcBef>
              <a:spcAft>
                <a:spcPts val="0"/>
              </a:spcAft>
              <a:buSzPts val="1800"/>
              <a:buFont typeface="Noto Sans Symbols"/>
              <a:buChar char="●"/>
            </a:pPr>
            <a:r>
              <a:rPr lang="en-US" sz="1800"/>
              <a:t>32% out-of-state (NH, MA, VT, NY, CT, VA, MO, CA, GA, FL, PA, RI, HI)</a:t>
            </a:r>
            <a:endParaRPr sz="1800"/>
          </a:p>
          <a:p>
            <a:pPr marL="457200" lvl="0" indent="-342900" algn="l" rtl="0">
              <a:lnSpc>
                <a:spcPct val="107916"/>
              </a:lnSpc>
              <a:spcBef>
                <a:spcPts val="0"/>
              </a:spcBef>
              <a:spcAft>
                <a:spcPts val="0"/>
              </a:spcAft>
              <a:buSzPts val="1800"/>
              <a:buFont typeface="Noto Sans Symbols"/>
              <a:buChar char="●"/>
            </a:pPr>
            <a:r>
              <a:rPr lang="en-US" sz="1800"/>
              <a:t>Must have a negative test result, within the 72 hours, at move-in.  Students who cannot get asymptomatic testing in their state prior to move in will be moved in early, quarantined and tested.</a:t>
            </a:r>
            <a:endParaRPr sz="1800"/>
          </a:p>
          <a:p>
            <a:pPr marL="0" lvl="0" indent="0" algn="l" rtl="0">
              <a:lnSpc>
                <a:spcPct val="107916"/>
              </a:lnSpc>
              <a:spcBef>
                <a:spcPts val="0"/>
              </a:spcBef>
              <a:spcAft>
                <a:spcPts val="0"/>
              </a:spcAft>
              <a:buClr>
                <a:schemeClr val="dk1"/>
              </a:buClr>
              <a:buSzPts val="1100"/>
              <a:buFont typeface="Arial"/>
              <a:buNone/>
            </a:pPr>
            <a:r>
              <a:rPr lang="en-US" sz="1800" b="1"/>
              <a:t>Isolation of sick residents</a:t>
            </a:r>
            <a:endParaRPr sz="1800" b="1"/>
          </a:p>
          <a:p>
            <a:pPr marL="457200" lvl="0" indent="-342900" algn="l" rtl="0">
              <a:lnSpc>
                <a:spcPct val="107916"/>
              </a:lnSpc>
              <a:spcBef>
                <a:spcPts val="0"/>
              </a:spcBef>
              <a:spcAft>
                <a:spcPts val="0"/>
              </a:spcAft>
              <a:buSzPts val="1800"/>
              <a:buFont typeface="Noto Sans Symbols"/>
              <a:buChar char="●"/>
            </a:pPr>
            <a:r>
              <a:rPr lang="en-US" sz="1800"/>
              <a:t>COVID-19 positive students will follow the COVID-19 Plan to go home.</a:t>
            </a:r>
            <a:endParaRPr sz="1800"/>
          </a:p>
          <a:p>
            <a:pPr marL="457200" lvl="0" indent="-342900" algn="l" rtl="0">
              <a:lnSpc>
                <a:spcPct val="107916"/>
              </a:lnSpc>
              <a:spcBef>
                <a:spcPts val="0"/>
              </a:spcBef>
              <a:spcAft>
                <a:spcPts val="0"/>
              </a:spcAft>
              <a:buSzPts val="1800"/>
              <a:buFont typeface="Noto Sans Symbols"/>
              <a:buChar char="●"/>
            </a:pPr>
            <a:r>
              <a:rPr lang="en-US" sz="1800"/>
              <a:t>COVID-19 positive homeless students will be relocated to Surfsite Hall.  Dining hall/residence life staff will deliver meals daily to the student’s door.</a:t>
            </a:r>
            <a:endParaRPr sz="1800"/>
          </a:p>
          <a:p>
            <a:pPr marL="457200" lvl="0" indent="-342900" algn="l" rtl="0">
              <a:lnSpc>
                <a:spcPct val="107916"/>
              </a:lnSpc>
              <a:spcBef>
                <a:spcPts val="0"/>
              </a:spcBef>
              <a:spcAft>
                <a:spcPts val="0"/>
              </a:spcAft>
              <a:buSzPts val="1800"/>
              <a:buFont typeface="Noto Sans Symbols"/>
              <a:buChar char="●"/>
            </a:pPr>
            <a:r>
              <a:rPr lang="en-US" sz="1800"/>
              <a:t>Quarantined COVID-19 positive residents will submit online symptom form daily.  Failure to do so will result in a physical check on the student.  </a:t>
            </a:r>
            <a:endParaRPr sz="1800"/>
          </a:p>
          <a:p>
            <a:pPr marL="457200" lvl="0" indent="-342900" algn="l" rtl="0">
              <a:lnSpc>
                <a:spcPct val="107916"/>
              </a:lnSpc>
              <a:spcBef>
                <a:spcPts val="0"/>
              </a:spcBef>
              <a:spcAft>
                <a:spcPts val="0"/>
              </a:spcAft>
              <a:buSzPts val="1800"/>
              <a:buFont typeface="Noto Sans Symbols"/>
              <a:buChar char="●"/>
            </a:pPr>
            <a:r>
              <a:rPr lang="en-US" sz="1800"/>
              <a:t>Because Surfsite Hall has common bathrooms and because physical checks may be required, all staff required to enter Surfsite Hall will be fitted for N95 masks and trained in their use.  EH&amp;S has drafted the OSHA required respiratory plan.</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8dd4bb7e0c_0_17"/>
          <p:cNvSpPr txBox="1">
            <a:spLocks noGrp="1"/>
          </p:cNvSpPr>
          <p:nvPr>
            <p:ph type="title"/>
          </p:nvPr>
        </p:nvSpPr>
        <p:spPr>
          <a:xfrm>
            <a:off x="489850" y="365125"/>
            <a:ext cx="2961300" cy="88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b="1"/>
              <a:t>Food Service</a:t>
            </a:r>
            <a:endParaRPr sz="4000" b="1"/>
          </a:p>
        </p:txBody>
      </p:sp>
      <p:sp>
        <p:nvSpPr>
          <p:cNvPr id="189" name="Google Shape;189;g8dd4bb7e0c_0_17"/>
          <p:cNvSpPr txBox="1">
            <a:spLocks noGrp="1"/>
          </p:cNvSpPr>
          <p:nvPr>
            <p:ph type="body" idx="1"/>
          </p:nvPr>
        </p:nvSpPr>
        <p:spPr>
          <a:xfrm>
            <a:off x="489850" y="1059600"/>
            <a:ext cx="10863900" cy="54717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000" b="1"/>
              <a:t>Dining</a:t>
            </a:r>
            <a:endParaRPr sz="2000" b="1"/>
          </a:p>
          <a:p>
            <a:pPr marL="457200" lvl="0" indent="-355600" algn="l" rtl="0">
              <a:lnSpc>
                <a:spcPct val="100000"/>
              </a:lnSpc>
              <a:spcBef>
                <a:spcPts val="0"/>
              </a:spcBef>
              <a:spcAft>
                <a:spcPts val="0"/>
              </a:spcAft>
              <a:buSzPts val="2000"/>
              <a:buChar char="•"/>
            </a:pPr>
            <a:r>
              <a:rPr lang="en-US" sz="2000"/>
              <a:t>Modified dining services will be available to </a:t>
            </a:r>
            <a:endParaRPr sz="2000"/>
          </a:p>
          <a:p>
            <a:pPr marL="457200" lvl="0" indent="0" algn="l" rtl="0">
              <a:lnSpc>
                <a:spcPct val="100000"/>
              </a:lnSpc>
              <a:spcBef>
                <a:spcPts val="0"/>
              </a:spcBef>
              <a:spcAft>
                <a:spcPts val="0"/>
              </a:spcAft>
              <a:buNone/>
            </a:pPr>
            <a:r>
              <a:rPr lang="en-US" sz="2000"/>
              <a:t>students at Oceanview Dining Hall.  </a:t>
            </a:r>
            <a:endParaRPr sz="2000"/>
          </a:p>
          <a:p>
            <a:pPr marL="457200" lvl="0" indent="-355600" algn="l" rtl="0">
              <a:lnSpc>
                <a:spcPct val="100000"/>
              </a:lnSpc>
              <a:spcBef>
                <a:spcPts val="0"/>
              </a:spcBef>
              <a:spcAft>
                <a:spcPts val="0"/>
              </a:spcAft>
              <a:buSzPts val="2000"/>
              <a:buChar char="•"/>
            </a:pPr>
            <a:r>
              <a:rPr lang="en-US" sz="2000"/>
              <a:t>Sodexo has updated spaces so that traffic </a:t>
            </a:r>
            <a:endParaRPr sz="2000"/>
          </a:p>
          <a:p>
            <a:pPr marL="457200" lvl="0" indent="0" algn="l" rtl="0">
              <a:lnSpc>
                <a:spcPct val="100000"/>
              </a:lnSpc>
              <a:spcBef>
                <a:spcPts val="0"/>
              </a:spcBef>
              <a:spcAft>
                <a:spcPts val="0"/>
              </a:spcAft>
              <a:buNone/>
            </a:pPr>
            <a:r>
              <a:rPr lang="en-US" sz="2000"/>
              <a:t>patterns allow for social distancing, with </a:t>
            </a:r>
            <a:endParaRPr sz="2000"/>
          </a:p>
          <a:p>
            <a:pPr marL="457200" lvl="0" indent="0" algn="l" rtl="0">
              <a:lnSpc>
                <a:spcPct val="100000"/>
              </a:lnSpc>
              <a:spcBef>
                <a:spcPts val="0"/>
              </a:spcBef>
              <a:spcAft>
                <a:spcPts val="0"/>
              </a:spcAft>
              <a:buNone/>
            </a:pPr>
            <a:r>
              <a:rPr lang="en-US" sz="2000"/>
              <a:t>appropriate signage.</a:t>
            </a:r>
            <a:endParaRPr sz="2000"/>
          </a:p>
          <a:p>
            <a:pPr marL="457200" lvl="0" indent="-355600" algn="l" rtl="0">
              <a:lnSpc>
                <a:spcPct val="100000"/>
              </a:lnSpc>
              <a:spcBef>
                <a:spcPts val="0"/>
              </a:spcBef>
              <a:spcAft>
                <a:spcPts val="0"/>
              </a:spcAft>
              <a:buSzPts val="2000"/>
              <a:buChar char="•"/>
            </a:pPr>
            <a:r>
              <a:rPr lang="en-US" sz="2000"/>
              <a:t>There will be no self-service options.  </a:t>
            </a:r>
            <a:r>
              <a:rPr lang="en-US" sz="2000" u="sng">
                <a:solidFill>
                  <a:schemeClr val="hlink"/>
                </a:solidFill>
                <a:hlinkClick r:id="rId3"/>
              </a:rPr>
              <a:t>The Bite App</a:t>
            </a:r>
            <a:r>
              <a:rPr lang="en-US" sz="2000"/>
              <a:t> will allow for pre-ordering of take-out and contactless payment.</a:t>
            </a:r>
            <a:endParaRPr sz="2000"/>
          </a:p>
          <a:p>
            <a:pPr marL="457200" lvl="0" indent="-355600" algn="l" rtl="0">
              <a:lnSpc>
                <a:spcPct val="100000"/>
              </a:lnSpc>
              <a:spcBef>
                <a:spcPts val="0"/>
              </a:spcBef>
              <a:spcAft>
                <a:spcPts val="0"/>
              </a:spcAft>
              <a:buSzPts val="2000"/>
              <a:buChar char="•"/>
            </a:pPr>
            <a:r>
              <a:rPr lang="en-US" sz="2000"/>
              <a:t>Physical facilities have been updated with plexiglass to divide staff from students.  </a:t>
            </a:r>
            <a:endParaRPr sz="2000"/>
          </a:p>
          <a:p>
            <a:pPr marL="457200" lvl="0" indent="-355600" algn="l" rtl="0">
              <a:lnSpc>
                <a:spcPct val="100000"/>
              </a:lnSpc>
              <a:spcBef>
                <a:spcPts val="0"/>
              </a:spcBef>
              <a:spcAft>
                <a:spcPts val="0"/>
              </a:spcAft>
              <a:buSzPts val="2000"/>
              <a:buChar char="•"/>
            </a:pPr>
            <a:r>
              <a:rPr lang="en-US" sz="2000"/>
              <a:t>Masks will be worn by staff and students, except when seated to eat, where eat-in seating is permitted.  </a:t>
            </a:r>
            <a:endParaRPr sz="2000"/>
          </a:p>
          <a:p>
            <a:pPr marL="457200" lvl="0" indent="-355600" algn="l" rtl="0">
              <a:lnSpc>
                <a:spcPct val="100000"/>
              </a:lnSpc>
              <a:spcBef>
                <a:spcPts val="0"/>
              </a:spcBef>
              <a:spcAft>
                <a:spcPts val="0"/>
              </a:spcAft>
              <a:buSzPts val="2000"/>
              <a:buChar char="•"/>
            </a:pPr>
            <a:r>
              <a:rPr lang="en-US" sz="2000"/>
              <a:t>Sodexo staff have undergone extensive training for additional cleaning/disinfecting/sanitizing of all spaces between users.  </a:t>
            </a:r>
            <a:endParaRPr sz="2000"/>
          </a:p>
          <a:p>
            <a:pPr marL="0" lvl="0" indent="0" algn="l" rtl="0">
              <a:lnSpc>
                <a:spcPct val="100000"/>
              </a:lnSpc>
              <a:spcBef>
                <a:spcPts val="0"/>
              </a:spcBef>
              <a:spcAft>
                <a:spcPts val="0"/>
              </a:spcAft>
              <a:buNone/>
            </a:pPr>
            <a:r>
              <a:rPr lang="en-US" sz="2000" b="1"/>
              <a:t>Food Pantry</a:t>
            </a:r>
            <a:endParaRPr sz="2000" b="1"/>
          </a:p>
          <a:p>
            <a:pPr marL="457200" lvl="0" indent="-355600" algn="l" rtl="0">
              <a:lnSpc>
                <a:spcPct val="100000"/>
              </a:lnSpc>
              <a:spcBef>
                <a:spcPts val="0"/>
              </a:spcBef>
              <a:spcAft>
                <a:spcPts val="0"/>
              </a:spcAft>
              <a:buSzPts val="2000"/>
              <a:buChar char="•"/>
            </a:pPr>
            <a:r>
              <a:rPr lang="en-US" sz="2000"/>
              <a:t>The Captain’s Cupboard will be open for self-service on a set, advertised schedule.</a:t>
            </a:r>
            <a:endParaRPr sz="2000"/>
          </a:p>
          <a:p>
            <a:pPr marL="457200" lvl="0" indent="-355600" algn="l" rtl="0">
              <a:lnSpc>
                <a:spcPct val="100000"/>
              </a:lnSpc>
              <a:spcBef>
                <a:spcPts val="0"/>
              </a:spcBef>
              <a:spcAft>
                <a:spcPts val="0"/>
              </a:spcAft>
              <a:buSzPts val="2000"/>
              <a:buChar char="•"/>
            </a:pPr>
            <a:r>
              <a:rPr lang="en-US" sz="2000"/>
              <a:t>Users will be required to wear masks and social distance per College expectations.</a:t>
            </a:r>
            <a:endParaRPr sz="2000"/>
          </a:p>
          <a:p>
            <a:pPr marL="457200" lvl="0" indent="-355600" algn="l" rtl="0">
              <a:lnSpc>
                <a:spcPct val="100000"/>
              </a:lnSpc>
              <a:spcBef>
                <a:spcPts val="0"/>
              </a:spcBef>
              <a:spcAft>
                <a:spcPts val="0"/>
              </a:spcAft>
              <a:buSzPts val="2000"/>
              <a:buChar char="•"/>
            </a:pPr>
            <a:r>
              <a:rPr lang="en-US" sz="2000"/>
              <a:t>Signage will direct users only to touch surfaces/items they intend to take.</a:t>
            </a:r>
            <a:endParaRPr sz="2000"/>
          </a:p>
          <a:p>
            <a:pPr marL="457200" lvl="0" indent="-355600" algn="l" rtl="0">
              <a:lnSpc>
                <a:spcPct val="100000"/>
              </a:lnSpc>
              <a:spcBef>
                <a:spcPts val="0"/>
              </a:spcBef>
              <a:spcAft>
                <a:spcPts val="0"/>
              </a:spcAft>
              <a:buSzPts val="2000"/>
              <a:buChar char="•"/>
            </a:pPr>
            <a:r>
              <a:rPr lang="en-US" sz="2000"/>
              <a:t>It will be closed for stocking, cleaning, etc.</a:t>
            </a:r>
            <a:endParaRPr sz="2000"/>
          </a:p>
        </p:txBody>
      </p:sp>
      <p:pic>
        <p:nvPicPr>
          <p:cNvPr id="190" name="Google Shape;190;g8dd4bb7e0c_0_17"/>
          <p:cNvPicPr preferRelativeResize="0"/>
          <p:nvPr/>
        </p:nvPicPr>
        <p:blipFill rotWithShape="1">
          <a:blip r:embed="rId4">
            <a:alphaModFix/>
          </a:blip>
          <a:srcRect t="12739" b="12100"/>
          <a:stretch/>
        </p:blipFill>
        <p:spPr>
          <a:xfrm>
            <a:off x="6062000" y="244950"/>
            <a:ext cx="5696850" cy="25104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8dd4bb7e0c_3_10"/>
          <p:cNvSpPr txBox="1">
            <a:spLocks noGrp="1"/>
          </p:cNvSpPr>
          <p:nvPr>
            <p:ph type="title"/>
          </p:nvPr>
        </p:nvSpPr>
        <p:spPr>
          <a:xfrm>
            <a:off x="1053275" y="897188"/>
            <a:ext cx="4992300" cy="13257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Clr>
                <a:schemeClr val="dk1"/>
              </a:buClr>
              <a:buSzPts val="1100"/>
              <a:buFont typeface="Arial"/>
              <a:buNone/>
            </a:pPr>
            <a:r>
              <a:rPr lang="en-US" sz="4000" b="1"/>
              <a:t>Athletics and Fitness  </a:t>
            </a:r>
            <a:endParaRPr sz="4000" b="1"/>
          </a:p>
        </p:txBody>
      </p:sp>
      <p:sp>
        <p:nvSpPr>
          <p:cNvPr id="196" name="Google Shape;196;g8dd4bb7e0c_3_10"/>
          <p:cNvSpPr txBox="1">
            <a:spLocks noGrp="1"/>
          </p:cNvSpPr>
          <p:nvPr>
            <p:ph type="body" idx="1"/>
          </p:nvPr>
        </p:nvSpPr>
        <p:spPr>
          <a:xfrm>
            <a:off x="838200" y="2355425"/>
            <a:ext cx="10515600" cy="3678300"/>
          </a:xfrm>
          <a:prstGeom prst="rect">
            <a:avLst/>
          </a:prstGeom>
        </p:spPr>
        <p:txBody>
          <a:bodyPr spcFirstLastPara="1" wrap="square" lIns="91425" tIns="45700" rIns="91425" bIns="45700" anchor="t" anchorCtr="0">
            <a:noAutofit/>
          </a:bodyPr>
          <a:lstStyle/>
          <a:p>
            <a:pPr marL="457200" lvl="0" indent="-381000" algn="l" rtl="0">
              <a:lnSpc>
                <a:spcPct val="107916"/>
              </a:lnSpc>
              <a:spcBef>
                <a:spcPts val="0"/>
              </a:spcBef>
              <a:spcAft>
                <a:spcPts val="0"/>
              </a:spcAft>
              <a:buSzPts val="2400"/>
              <a:buChar char="•"/>
            </a:pPr>
            <a:r>
              <a:rPr lang="en-US" sz="2400"/>
              <a:t>Fall competitions canceled.  </a:t>
            </a:r>
            <a:endParaRPr sz="2400"/>
          </a:p>
          <a:p>
            <a:pPr marL="457200" lvl="0" indent="-381000" algn="l" rtl="0">
              <a:lnSpc>
                <a:spcPct val="107916"/>
              </a:lnSpc>
              <a:spcBef>
                <a:spcPts val="0"/>
              </a:spcBef>
              <a:spcAft>
                <a:spcPts val="0"/>
              </a:spcAft>
              <a:buSzPts val="2400"/>
              <a:buChar char="•"/>
            </a:pPr>
            <a:r>
              <a:rPr lang="en-US" sz="2400"/>
              <a:t>Fitness centers on both campuses closed.</a:t>
            </a:r>
            <a:endParaRPr sz="2400"/>
          </a:p>
          <a:p>
            <a:pPr marL="457200" lvl="0" indent="-381000" algn="l" rtl="0">
              <a:lnSpc>
                <a:spcPct val="107916"/>
              </a:lnSpc>
              <a:spcBef>
                <a:spcPts val="0"/>
              </a:spcBef>
              <a:spcAft>
                <a:spcPts val="0"/>
              </a:spcAft>
              <a:buSzPts val="2400"/>
              <a:buChar char="•"/>
            </a:pPr>
            <a:r>
              <a:rPr lang="en-US" sz="2400"/>
              <a:t>In person skill development with coaches permitted when social distancing and appropriate masking can be maintained.  Small groups only.  Outside when possible.</a:t>
            </a:r>
            <a:endParaRPr sz="2400"/>
          </a:p>
          <a:p>
            <a:pPr marL="457200" lvl="0" indent="-381000" algn="l" rtl="0">
              <a:lnSpc>
                <a:spcPct val="107916"/>
              </a:lnSpc>
              <a:spcBef>
                <a:spcPts val="0"/>
              </a:spcBef>
              <a:spcAft>
                <a:spcPts val="0"/>
              </a:spcAft>
              <a:buSzPts val="2400"/>
              <a:buChar char="•"/>
            </a:pPr>
            <a:r>
              <a:rPr lang="en-US" sz="2400"/>
              <a:t>Possibilities regarding fall sport competitions held in Spring are being investigated.</a:t>
            </a:r>
            <a:endParaRPr sz="2400"/>
          </a:p>
          <a:p>
            <a:pPr marL="0" lvl="0" indent="0" algn="l" rtl="0">
              <a:lnSpc>
                <a:spcPct val="107916"/>
              </a:lnSpc>
              <a:spcBef>
                <a:spcPts val="0"/>
              </a:spcBef>
              <a:spcAft>
                <a:spcPts val="0"/>
              </a:spcAft>
              <a:buClr>
                <a:schemeClr val="dk1"/>
              </a:buClr>
              <a:buSzPts val="1100"/>
              <a:buFont typeface="Arial"/>
              <a:buNone/>
            </a:pPr>
            <a:endParaRPr/>
          </a:p>
        </p:txBody>
      </p:sp>
      <p:pic>
        <p:nvPicPr>
          <p:cNvPr id="197" name="Google Shape;197;g8dd4bb7e0c_3_10"/>
          <p:cNvPicPr preferRelativeResize="0"/>
          <p:nvPr/>
        </p:nvPicPr>
        <p:blipFill>
          <a:blip r:embed="rId3">
            <a:alphaModFix/>
          </a:blip>
          <a:stretch>
            <a:fillRect/>
          </a:stretch>
        </p:blipFill>
        <p:spPr>
          <a:xfrm>
            <a:off x="7822850" y="534725"/>
            <a:ext cx="3700673" cy="20506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8dd4bb7e0c_0_12"/>
          <p:cNvSpPr txBox="1">
            <a:spLocks noGrp="1"/>
          </p:cNvSpPr>
          <p:nvPr>
            <p:ph type="title"/>
          </p:nvPr>
        </p:nvSpPr>
        <p:spPr>
          <a:xfrm>
            <a:off x="838200" y="365125"/>
            <a:ext cx="10515600" cy="925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b="1"/>
              <a:t>Student Involvement</a:t>
            </a:r>
            <a:endParaRPr sz="4000" b="1"/>
          </a:p>
        </p:txBody>
      </p:sp>
      <p:sp>
        <p:nvSpPr>
          <p:cNvPr id="203" name="Google Shape;203;g8dd4bb7e0c_0_12"/>
          <p:cNvSpPr txBox="1">
            <a:spLocks noGrp="1"/>
          </p:cNvSpPr>
          <p:nvPr>
            <p:ph type="body" idx="1"/>
          </p:nvPr>
        </p:nvSpPr>
        <p:spPr>
          <a:xfrm>
            <a:off x="838200" y="1290325"/>
            <a:ext cx="10515600" cy="5256900"/>
          </a:xfrm>
          <a:prstGeom prst="rect">
            <a:avLst/>
          </a:prstGeom>
        </p:spPr>
        <p:txBody>
          <a:bodyPr spcFirstLastPara="1" wrap="square" lIns="91425" tIns="45700" rIns="91425" bIns="45700" anchor="t" anchorCtr="0">
            <a:noAutofit/>
          </a:bodyPr>
          <a:lstStyle/>
          <a:p>
            <a:pPr marL="0" lvl="0" indent="0" algn="l" rtl="0">
              <a:lnSpc>
                <a:spcPct val="107916"/>
              </a:lnSpc>
              <a:spcBef>
                <a:spcPts val="0"/>
              </a:spcBef>
              <a:spcAft>
                <a:spcPts val="0"/>
              </a:spcAft>
              <a:buNone/>
            </a:pPr>
            <a:r>
              <a:rPr lang="en-US" sz="2400"/>
              <a:t>We have a full schedule of virtual activities planned for all students over the course of the semester.  RDs and RAs will also gather residents in small groups (distanced and masked) for supervised, face-to-face activities.</a:t>
            </a:r>
            <a:endParaRPr sz="2400"/>
          </a:p>
          <a:p>
            <a:pPr marL="0" lvl="0" indent="0" algn="l" rtl="0">
              <a:lnSpc>
                <a:spcPct val="107916"/>
              </a:lnSpc>
              <a:spcBef>
                <a:spcPts val="0"/>
              </a:spcBef>
              <a:spcAft>
                <a:spcPts val="0"/>
              </a:spcAft>
              <a:buNone/>
            </a:pPr>
            <a:endParaRPr sz="2400"/>
          </a:p>
          <a:p>
            <a:pPr marL="0" lvl="0" indent="0" algn="l" rtl="0">
              <a:lnSpc>
                <a:spcPct val="107916"/>
              </a:lnSpc>
              <a:spcBef>
                <a:spcPts val="0"/>
              </a:spcBef>
              <a:spcAft>
                <a:spcPts val="0"/>
              </a:spcAft>
              <a:buNone/>
            </a:pPr>
            <a:r>
              <a:rPr lang="en-US" sz="2400" b="1"/>
              <a:t>Some examples:</a:t>
            </a:r>
            <a:r>
              <a:rPr lang="en-US" sz="2400"/>
              <a:t>  Emerging Leaders Program, Zoom Yoga, Drive-in Movies, motivational speakers, Summoning Spirits, D+D Discord Server, Hump Day with Speak About It, Anti Racism Film Series (using Netflix party extension), </a:t>
            </a:r>
            <a:endParaRPr sz="2400"/>
          </a:p>
          <a:p>
            <a:pPr marL="0" lvl="0" indent="0" algn="l" rtl="0">
              <a:lnSpc>
                <a:spcPct val="107916"/>
              </a:lnSpc>
              <a:spcBef>
                <a:spcPts val="0"/>
              </a:spcBef>
              <a:spcAft>
                <a:spcPts val="0"/>
              </a:spcAft>
              <a:buNone/>
            </a:pPr>
            <a:r>
              <a:rPr lang="en-US" sz="2400"/>
              <a:t>Consent Education Series, Weekly Trivia, Weekly Ted Talks, Zoom </a:t>
            </a:r>
            <a:endParaRPr sz="2400"/>
          </a:p>
          <a:p>
            <a:pPr marL="0" lvl="0" indent="0" algn="l" rtl="0">
              <a:lnSpc>
                <a:spcPct val="107916"/>
              </a:lnSpc>
              <a:spcBef>
                <a:spcPts val="0"/>
              </a:spcBef>
              <a:spcAft>
                <a:spcPts val="0"/>
              </a:spcAft>
              <a:buNone/>
            </a:pPr>
            <a:r>
              <a:rPr lang="en-US" sz="2400"/>
              <a:t>Open Mic and many more.</a:t>
            </a:r>
            <a:endParaRPr sz="2400"/>
          </a:p>
          <a:p>
            <a:pPr marL="0" lvl="0" indent="0" algn="l" rtl="0">
              <a:lnSpc>
                <a:spcPct val="107916"/>
              </a:lnSpc>
              <a:spcBef>
                <a:spcPts val="0"/>
              </a:spcBef>
              <a:spcAft>
                <a:spcPts val="0"/>
              </a:spcAft>
              <a:buNone/>
            </a:pPr>
            <a:endParaRPr sz="2400"/>
          </a:p>
          <a:p>
            <a:pPr marL="0" lvl="0" indent="0" algn="l" rtl="0">
              <a:lnSpc>
                <a:spcPct val="107916"/>
              </a:lnSpc>
              <a:spcBef>
                <a:spcPts val="0"/>
              </a:spcBef>
              <a:spcAft>
                <a:spcPts val="0"/>
              </a:spcAft>
              <a:buNone/>
            </a:pPr>
            <a:r>
              <a:rPr lang="en-US" sz="2400"/>
              <a:t>Student Senate and some student organizations have been and </a:t>
            </a:r>
            <a:endParaRPr sz="2400"/>
          </a:p>
          <a:p>
            <a:pPr marL="0" lvl="0" indent="0" algn="l" rtl="0">
              <a:lnSpc>
                <a:spcPct val="107916"/>
              </a:lnSpc>
              <a:spcBef>
                <a:spcPts val="0"/>
              </a:spcBef>
              <a:spcAft>
                <a:spcPts val="0"/>
              </a:spcAft>
              <a:buNone/>
            </a:pPr>
            <a:r>
              <a:rPr lang="en-US" sz="2400"/>
              <a:t>will continue to meet virtually.  We will be holding a virtual </a:t>
            </a:r>
            <a:endParaRPr sz="2400"/>
          </a:p>
          <a:p>
            <a:pPr marL="0" lvl="0" indent="0" algn="l" rtl="0">
              <a:lnSpc>
                <a:spcPct val="107916"/>
              </a:lnSpc>
              <a:spcBef>
                <a:spcPts val="0"/>
              </a:spcBef>
              <a:spcAft>
                <a:spcPts val="0"/>
              </a:spcAft>
              <a:buClr>
                <a:schemeClr val="dk1"/>
              </a:buClr>
              <a:buSzPts val="1100"/>
              <a:buFont typeface="Arial"/>
              <a:buNone/>
            </a:pPr>
            <a:r>
              <a:rPr lang="en-US" sz="2400"/>
              <a:t>involvement fair.</a:t>
            </a:r>
            <a:endParaRPr sz="2400"/>
          </a:p>
        </p:txBody>
      </p:sp>
      <p:pic>
        <p:nvPicPr>
          <p:cNvPr id="204" name="Google Shape;204;g8dd4bb7e0c_0_12"/>
          <p:cNvPicPr preferRelativeResize="0"/>
          <p:nvPr/>
        </p:nvPicPr>
        <p:blipFill>
          <a:blip r:embed="rId3">
            <a:alphaModFix/>
          </a:blip>
          <a:stretch>
            <a:fillRect/>
          </a:stretch>
        </p:blipFill>
        <p:spPr>
          <a:xfrm>
            <a:off x="9550200" y="4211225"/>
            <a:ext cx="2162025" cy="2336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b="1"/>
              <a:t>Presentation Order</a:t>
            </a:r>
            <a:endParaRPr/>
          </a:p>
        </p:txBody>
      </p:sp>
      <p:sp>
        <p:nvSpPr>
          <p:cNvPr id="92" name="Google Shape;92;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AutoNum type="arabicPeriod"/>
            </a:pPr>
            <a:r>
              <a:rPr lang="en-US"/>
              <a:t>Finance/Budget Considerations</a:t>
            </a:r>
            <a:endParaRPr/>
          </a:p>
          <a:p>
            <a:pPr marL="457200" lvl="0" indent="-342900" algn="l" rtl="0">
              <a:lnSpc>
                <a:spcPct val="90000"/>
              </a:lnSpc>
              <a:spcBef>
                <a:spcPts val="0"/>
              </a:spcBef>
              <a:spcAft>
                <a:spcPts val="0"/>
              </a:spcAft>
              <a:buSzPts val="1800"/>
              <a:buAutoNum type="arabicPeriod"/>
            </a:pPr>
            <a:r>
              <a:rPr lang="en-US"/>
              <a:t>Human Resources and Staffing</a:t>
            </a:r>
            <a:endParaRPr/>
          </a:p>
          <a:p>
            <a:pPr marL="457200" lvl="0" indent="-342900" algn="l" rtl="0">
              <a:lnSpc>
                <a:spcPct val="90000"/>
              </a:lnSpc>
              <a:spcBef>
                <a:spcPts val="0"/>
              </a:spcBef>
              <a:spcAft>
                <a:spcPts val="0"/>
              </a:spcAft>
              <a:buSzPts val="1800"/>
              <a:buAutoNum type="arabicPeriod"/>
            </a:pPr>
            <a:r>
              <a:rPr lang="en-US"/>
              <a:t>Communications</a:t>
            </a:r>
            <a:endParaRPr/>
          </a:p>
          <a:p>
            <a:pPr marL="457200" lvl="0" indent="-342900" algn="l" rtl="0">
              <a:lnSpc>
                <a:spcPct val="90000"/>
              </a:lnSpc>
              <a:spcBef>
                <a:spcPts val="0"/>
              </a:spcBef>
              <a:spcAft>
                <a:spcPts val="0"/>
              </a:spcAft>
              <a:buSzPts val="1800"/>
              <a:buAutoNum type="arabicPeriod"/>
            </a:pPr>
            <a:r>
              <a:rPr lang="en-US"/>
              <a:t>Health and Safety</a:t>
            </a:r>
            <a:endParaRPr/>
          </a:p>
          <a:p>
            <a:pPr marL="457200" lvl="0" indent="-342900" algn="l" rtl="0">
              <a:lnSpc>
                <a:spcPct val="90000"/>
              </a:lnSpc>
              <a:spcBef>
                <a:spcPts val="0"/>
              </a:spcBef>
              <a:spcAft>
                <a:spcPts val="0"/>
              </a:spcAft>
              <a:buSzPts val="1800"/>
              <a:buAutoNum type="arabicPeriod"/>
            </a:pPr>
            <a:r>
              <a:rPr lang="en-US"/>
              <a:t>Facilities</a:t>
            </a:r>
            <a:endParaRPr/>
          </a:p>
          <a:p>
            <a:pPr marL="457200" lvl="0" indent="-342900" algn="l" rtl="0">
              <a:lnSpc>
                <a:spcPct val="90000"/>
              </a:lnSpc>
              <a:spcBef>
                <a:spcPts val="0"/>
              </a:spcBef>
              <a:spcAft>
                <a:spcPts val="0"/>
              </a:spcAft>
              <a:buSzPts val="1800"/>
              <a:buAutoNum type="arabicPeriod"/>
            </a:pPr>
            <a:r>
              <a:rPr lang="en-US"/>
              <a:t>Academics</a:t>
            </a:r>
            <a:endParaRPr/>
          </a:p>
          <a:p>
            <a:pPr marL="457200" lvl="0" indent="-342900" algn="l" rtl="0">
              <a:lnSpc>
                <a:spcPct val="90000"/>
              </a:lnSpc>
              <a:spcBef>
                <a:spcPts val="0"/>
              </a:spcBef>
              <a:spcAft>
                <a:spcPts val="0"/>
              </a:spcAft>
              <a:buSzPts val="1800"/>
              <a:buAutoNum type="arabicPeriod"/>
            </a:pPr>
            <a:r>
              <a:rPr lang="en-US"/>
              <a:t>Housing </a:t>
            </a:r>
            <a:endParaRPr/>
          </a:p>
          <a:p>
            <a:pPr marL="457200" lvl="0" indent="-342900" algn="l" rtl="0">
              <a:lnSpc>
                <a:spcPct val="90000"/>
              </a:lnSpc>
              <a:spcBef>
                <a:spcPts val="0"/>
              </a:spcBef>
              <a:spcAft>
                <a:spcPts val="0"/>
              </a:spcAft>
              <a:buSzPts val="1800"/>
              <a:buAutoNum type="arabicPeriod"/>
            </a:pPr>
            <a:r>
              <a:rPr lang="en-US"/>
              <a:t>Food Service</a:t>
            </a:r>
            <a:endParaRPr/>
          </a:p>
          <a:p>
            <a:pPr marL="457200" lvl="0" indent="-342900" algn="l" rtl="0">
              <a:lnSpc>
                <a:spcPct val="90000"/>
              </a:lnSpc>
              <a:spcBef>
                <a:spcPts val="0"/>
              </a:spcBef>
              <a:spcAft>
                <a:spcPts val="0"/>
              </a:spcAft>
              <a:buSzPts val="1800"/>
              <a:buAutoNum type="arabicPeriod"/>
            </a:pPr>
            <a:r>
              <a:rPr lang="en-US"/>
              <a:t>Athletics and Fitness</a:t>
            </a:r>
            <a:endParaRPr/>
          </a:p>
          <a:p>
            <a:pPr marL="457200" lvl="0" indent="-342900" algn="l" rtl="0">
              <a:lnSpc>
                <a:spcPct val="90000"/>
              </a:lnSpc>
              <a:spcBef>
                <a:spcPts val="0"/>
              </a:spcBef>
              <a:spcAft>
                <a:spcPts val="0"/>
              </a:spcAft>
              <a:buSzPts val="1800"/>
              <a:buAutoNum type="arabicPeriod"/>
            </a:pPr>
            <a:r>
              <a:rPr lang="en-US"/>
              <a:t>Student Involvement</a:t>
            </a:r>
            <a:endParaRPr/>
          </a:p>
        </p:txBody>
      </p:sp>
      <p:pic>
        <p:nvPicPr>
          <p:cNvPr id="93" name="Google Shape;93;p3"/>
          <p:cNvPicPr preferRelativeResize="0"/>
          <p:nvPr/>
        </p:nvPicPr>
        <p:blipFill>
          <a:blip r:embed="rId3">
            <a:alphaModFix/>
          </a:blip>
          <a:stretch>
            <a:fillRect/>
          </a:stretch>
        </p:blipFill>
        <p:spPr>
          <a:xfrm>
            <a:off x="6399350" y="365125"/>
            <a:ext cx="5337900" cy="2526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b="1"/>
              <a:t>Finance/Budget Considerations</a:t>
            </a:r>
            <a:endParaRPr sz="4000" b="1"/>
          </a:p>
        </p:txBody>
      </p:sp>
      <p:sp>
        <p:nvSpPr>
          <p:cNvPr id="99" name="Google Shape;99;p4"/>
          <p:cNvSpPr txBox="1">
            <a:spLocks noGrp="1"/>
          </p:cNvSpPr>
          <p:nvPr>
            <p:ph type="body" idx="1"/>
          </p:nvPr>
        </p:nvSpPr>
        <p:spPr>
          <a:xfrm>
            <a:off x="789200" y="1837850"/>
            <a:ext cx="10515600" cy="4628400"/>
          </a:xfrm>
          <a:prstGeom prst="rect">
            <a:avLst/>
          </a:prstGeom>
          <a:noFill/>
          <a:ln>
            <a:noFill/>
          </a:ln>
        </p:spPr>
        <p:txBody>
          <a:bodyPr spcFirstLastPara="1" wrap="square" lIns="91425" tIns="45700" rIns="91425" bIns="45700" anchor="t" anchorCtr="0">
            <a:normAutofit/>
          </a:bodyPr>
          <a:lstStyle/>
          <a:p>
            <a:pPr marL="228600" lvl="0" indent="-292100" algn="l" rtl="0">
              <a:spcBef>
                <a:spcPts val="1000"/>
              </a:spcBef>
              <a:spcAft>
                <a:spcPts val="0"/>
              </a:spcAft>
              <a:buSzPts val="2800"/>
              <a:buChar char="•"/>
            </a:pPr>
            <a:r>
              <a:rPr lang="en-US"/>
              <a:t>Residence Halls</a:t>
            </a:r>
            <a:endParaRPr/>
          </a:p>
          <a:p>
            <a:pPr marL="228600" lvl="0" indent="-292100" algn="l" rtl="0">
              <a:spcBef>
                <a:spcPts val="0"/>
              </a:spcBef>
              <a:spcAft>
                <a:spcPts val="0"/>
              </a:spcAft>
              <a:buSzPts val="2800"/>
              <a:buChar char="•"/>
            </a:pPr>
            <a:r>
              <a:rPr lang="en-US"/>
              <a:t>Faculty mini-grants</a:t>
            </a:r>
            <a:endParaRPr/>
          </a:p>
          <a:p>
            <a:pPr marL="228600" lvl="0" indent="-292100" algn="l" rtl="0">
              <a:spcBef>
                <a:spcPts val="0"/>
              </a:spcBef>
              <a:spcAft>
                <a:spcPts val="0"/>
              </a:spcAft>
              <a:buSzPts val="2800"/>
              <a:buChar char="•"/>
            </a:pPr>
            <a:r>
              <a:rPr lang="en-US"/>
              <a:t>Temporary Instructional Technologist</a:t>
            </a:r>
            <a:endParaRPr/>
          </a:p>
          <a:p>
            <a:pPr marL="228600" lvl="0" indent="-292100" algn="l" rtl="0">
              <a:spcBef>
                <a:spcPts val="0"/>
              </a:spcBef>
              <a:spcAft>
                <a:spcPts val="0"/>
              </a:spcAft>
              <a:buSzPts val="2800"/>
              <a:buChar char="•"/>
            </a:pPr>
            <a:r>
              <a:rPr lang="en-US"/>
              <a:t>Increased PPE supplies</a:t>
            </a:r>
            <a:endParaRPr/>
          </a:p>
          <a:p>
            <a:pPr marL="228600" lvl="0" indent="-292100" algn="l" rtl="0">
              <a:spcBef>
                <a:spcPts val="0"/>
              </a:spcBef>
              <a:spcAft>
                <a:spcPts val="0"/>
              </a:spcAft>
              <a:buSzPts val="2800"/>
              <a:buChar char="•"/>
            </a:pPr>
            <a:r>
              <a:rPr lang="en-US"/>
              <a:t>Increased bookstore shipping</a:t>
            </a:r>
            <a:endParaRPr/>
          </a:p>
          <a:p>
            <a:pPr marL="228600" lvl="0" indent="-292100" algn="l" rtl="0">
              <a:spcBef>
                <a:spcPts val="0"/>
              </a:spcBef>
              <a:spcAft>
                <a:spcPts val="0"/>
              </a:spcAft>
              <a:buSzPts val="2800"/>
              <a:buChar char="•"/>
            </a:pPr>
            <a:r>
              <a:rPr lang="en-US"/>
              <a:t>Additional course sections</a:t>
            </a:r>
            <a:endParaRPr/>
          </a:p>
          <a:p>
            <a:pPr marL="228600" lvl="0" indent="-292100" algn="l" rtl="0">
              <a:spcBef>
                <a:spcPts val="0"/>
              </a:spcBef>
              <a:spcAft>
                <a:spcPts val="0"/>
              </a:spcAft>
              <a:buSzPts val="2800"/>
              <a:buChar char="•"/>
            </a:pPr>
            <a:r>
              <a:rPr lang="en-US"/>
              <a:t>Facilities modifications</a:t>
            </a:r>
            <a:endParaRPr/>
          </a:p>
          <a:p>
            <a:pPr marL="228600" lvl="0" indent="-292100" algn="l" rtl="0">
              <a:spcBef>
                <a:spcPts val="0"/>
              </a:spcBef>
              <a:spcAft>
                <a:spcPts val="0"/>
              </a:spcAft>
              <a:buSzPts val="2800"/>
              <a:buChar char="•"/>
            </a:pPr>
            <a:r>
              <a:rPr lang="en-US"/>
              <a:t>Simulation software</a:t>
            </a:r>
            <a:endParaRPr/>
          </a:p>
          <a:p>
            <a:pPr marL="228600" lvl="0" indent="-292100" algn="l" rtl="0">
              <a:spcBef>
                <a:spcPts val="0"/>
              </a:spcBef>
              <a:spcAft>
                <a:spcPts val="0"/>
              </a:spcAft>
              <a:buSzPts val="2800"/>
              <a:buChar char="•"/>
            </a:pPr>
            <a:r>
              <a:rPr lang="en-US"/>
              <a:t>Classroom equipment</a:t>
            </a:r>
            <a:endParaRPr/>
          </a:p>
          <a:p>
            <a:pPr marL="228600" lvl="0" indent="-292100" algn="l" rtl="0">
              <a:spcBef>
                <a:spcPts val="0"/>
              </a:spcBef>
              <a:spcAft>
                <a:spcPts val="0"/>
              </a:spcAft>
              <a:buSzPts val="2800"/>
              <a:buChar char="•"/>
            </a:pPr>
            <a:r>
              <a:rPr lang="en-US"/>
              <a:t>Decreased Mckernan Center/ CA Dining room revenue</a:t>
            </a:r>
            <a:endParaRPr/>
          </a:p>
          <a:p>
            <a:pPr marL="228600" lvl="0" indent="0" algn="l" rtl="0">
              <a:lnSpc>
                <a:spcPct val="90000"/>
              </a:lnSpc>
              <a:spcBef>
                <a:spcPts val="1000"/>
              </a:spcBef>
              <a:spcAft>
                <a:spcPts val="0"/>
              </a:spcAft>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100" name="Google Shape;100;p4"/>
          <p:cNvPicPr preferRelativeResize="0"/>
          <p:nvPr/>
        </p:nvPicPr>
        <p:blipFill>
          <a:blip r:embed="rId3">
            <a:alphaModFix/>
          </a:blip>
          <a:stretch>
            <a:fillRect/>
          </a:stretch>
        </p:blipFill>
        <p:spPr>
          <a:xfrm>
            <a:off x="6851200" y="2081875"/>
            <a:ext cx="4327076" cy="32452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8dd4bb7e0c_3_0"/>
          <p:cNvSpPr txBox="1">
            <a:spLocks noGrp="1"/>
          </p:cNvSpPr>
          <p:nvPr>
            <p:ph type="title"/>
          </p:nvPr>
        </p:nvSpPr>
        <p:spPr>
          <a:xfrm>
            <a:off x="708525" y="291550"/>
            <a:ext cx="10515600" cy="13257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Clr>
                <a:schemeClr val="dk1"/>
              </a:buClr>
              <a:buSzPts val="1100"/>
              <a:buFont typeface="Arial"/>
              <a:buNone/>
            </a:pPr>
            <a:r>
              <a:rPr lang="en-US" sz="3500" b="1"/>
              <a:t>Human Resources and Staffing</a:t>
            </a:r>
            <a:endParaRPr sz="3500" b="1"/>
          </a:p>
        </p:txBody>
      </p:sp>
      <p:sp>
        <p:nvSpPr>
          <p:cNvPr id="106" name="Google Shape;106;g8dd4bb7e0c_3_0"/>
          <p:cNvSpPr txBox="1">
            <a:spLocks noGrp="1"/>
          </p:cNvSpPr>
          <p:nvPr>
            <p:ph type="body" idx="1"/>
          </p:nvPr>
        </p:nvSpPr>
        <p:spPr>
          <a:xfrm>
            <a:off x="708525" y="1510400"/>
            <a:ext cx="10515600" cy="46944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b="1">
                <a:solidFill>
                  <a:srgbClr val="000000"/>
                </a:solidFill>
              </a:rPr>
              <a:t>List of staffing assignments and </a:t>
            </a:r>
            <a:endParaRPr sz="2200" b="1">
              <a:solidFill>
                <a:srgbClr val="000000"/>
              </a:solidFill>
            </a:endParaRPr>
          </a:p>
          <a:p>
            <a:pPr marL="0" lvl="0" indent="0" algn="l" rtl="0">
              <a:lnSpc>
                <a:spcPct val="100000"/>
              </a:lnSpc>
              <a:spcBef>
                <a:spcPts val="0"/>
              </a:spcBef>
              <a:spcAft>
                <a:spcPts val="0"/>
              </a:spcAft>
              <a:buNone/>
            </a:pPr>
            <a:r>
              <a:rPr lang="en-US" sz="2200" b="1">
                <a:solidFill>
                  <a:srgbClr val="000000"/>
                </a:solidFill>
              </a:rPr>
              <a:t>back-ups to ensure continuity of operations</a:t>
            </a:r>
            <a:endParaRPr sz="2200" b="1">
              <a:solidFill>
                <a:srgbClr val="000000"/>
              </a:solidFill>
            </a:endParaRPr>
          </a:p>
          <a:p>
            <a:pPr marL="0" lvl="0" indent="0" algn="l" rtl="0">
              <a:lnSpc>
                <a:spcPct val="100000"/>
              </a:lnSpc>
              <a:spcBef>
                <a:spcPts val="0"/>
              </a:spcBef>
              <a:spcAft>
                <a:spcPts val="0"/>
              </a:spcAft>
              <a:buNone/>
            </a:pPr>
            <a:endParaRPr sz="2200">
              <a:solidFill>
                <a:srgbClr val="000000"/>
              </a:solidFill>
            </a:endParaRPr>
          </a:p>
          <a:p>
            <a:pPr marL="457200" lvl="0" indent="-368300" algn="l" rtl="0">
              <a:lnSpc>
                <a:spcPct val="100000"/>
              </a:lnSpc>
              <a:spcBef>
                <a:spcPts val="0"/>
              </a:spcBef>
              <a:spcAft>
                <a:spcPts val="0"/>
              </a:spcAft>
              <a:buClr>
                <a:srgbClr val="000000"/>
              </a:buClr>
              <a:buSzPts val="2200"/>
              <a:buChar char="●"/>
            </a:pPr>
            <a:r>
              <a:rPr lang="en-US" sz="2200">
                <a:solidFill>
                  <a:srgbClr val="000000"/>
                </a:solidFill>
              </a:rPr>
              <a:t>SMCC’s staffing structure is detailed in its HR </a:t>
            </a:r>
            <a:endParaRPr sz="2200">
              <a:solidFill>
                <a:srgbClr val="000000"/>
              </a:solidFill>
            </a:endParaRPr>
          </a:p>
          <a:p>
            <a:pPr marL="457200" lvl="0" indent="0" algn="l" rtl="0">
              <a:lnSpc>
                <a:spcPct val="100000"/>
              </a:lnSpc>
              <a:spcBef>
                <a:spcPts val="0"/>
              </a:spcBef>
              <a:spcAft>
                <a:spcPts val="0"/>
              </a:spcAft>
              <a:buNone/>
            </a:pPr>
            <a:r>
              <a:rPr lang="en-US" sz="2200">
                <a:solidFill>
                  <a:srgbClr val="000000"/>
                </a:solidFill>
              </a:rPr>
              <a:t>flowcharts.</a:t>
            </a:r>
            <a:endParaRPr sz="2200">
              <a:solidFill>
                <a:srgbClr val="000000"/>
              </a:solidFill>
            </a:endParaRPr>
          </a:p>
          <a:p>
            <a:pPr marL="457200" lvl="0" indent="-368300" algn="l" rtl="0">
              <a:lnSpc>
                <a:spcPct val="100000"/>
              </a:lnSpc>
              <a:spcBef>
                <a:spcPts val="0"/>
              </a:spcBef>
              <a:spcAft>
                <a:spcPts val="0"/>
              </a:spcAft>
              <a:buClr>
                <a:srgbClr val="000000"/>
              </a:buClr>
              <a:buSzPts val="2200"/>
              <a:buChar char="●"/>
            </a:pPr>
            <a:r>
              <a:rPr lang="en-US" sz="2200">
                <a:solidFill>
                  <a:srgbClr val="000000"/>
                </a:solidFill>
              </a:rPr>
              <a:t>Departmental plans are being developed to maximize continuity of operations.</a:t>
            </a:r>
            <a:endParaRPr sz="2200">
              <a:solidFill>
                <a:srgbClr val="000000"/>
              </a:solidFill>
            </a:endParaRPr>
          </a:p>
          <a:p>
            <a:pPr marL="457200" lvl="0" indent="-368300" algn="l" rtl="0">
              <a:lnSpc>
                <a:spcPct val="100000"/>
              </a:lnSpc>
              <a:spcBef>
                <a:spcPts val="0"/>
              </a:spcBef>
              <a:spcAft>
                <a:spcPts val="0"/>
              </a:spcAft>
              <a:buClr>
                <a:srgbClr val="000000"/>
              </a:buClr>
              <a:buSzPts val="2200"/>
              <a:buChar char="●"/>
            </a:pPr>
            <a:r>
              <a:rPr lang="en-US" sz="2200">
                <a:solidFill>
                  <a:srgbClr val="000000"/>
                </a:solidFill>
              </a:rPr>
              <a:t>Cross-training in smaller departments is taking place for backup coverage.</a:t>
            </a:r>
            <a:endParaRPr sz="2200">
              <a:solidFill>
                <a:srgbClr val="000000"/>
              </a:solidFill>
            </a:endParaRPr>
          </a:p>
          <a:p>
            <a:pPr marL="457200" lvl="0" indent="-368300" algn="l" rtl="0">
              <a:lnSpc>
                <a:spcPct val="100000"/>
              </a:lnSpc>
              <a:spcBef>
                <a:spcPts val="0"/>
              </a:spcBef>
              <a:spcAft>
                <a:spcPts val="0"/>
              </a:spcAft>
              <a:buClr>
                <a:srgbClr val="000000"/>
              </a:buClr>
              <a:buSzPts val="2200"/>
              <a:buChar char="●"/>
            </a:pPr>
            <a:r>
              <a:rPr lang="en-US" sz="2200">
                <a:solidFill>
                  <a:srgbClr val="000000"/>
                </a:solidFill>
              </a:rPr>
              <a:t>Care will be taken within each department to ensure that personnel are not present in the office at the same  time as their backup.</a:t>
            </a:r>
            <a:endParaRPr sz="2200">
              <a:solidFill>
                <a:srgbClr val="000000"/>
              </a:solidFill>
            </a:endParaRPr>
          </a:p>
          <a:p>
            <a:pPr marL="0" lvl="0" indent="0" algn="l" rtl="0">
              <a:lnSpc>
                <a:spcPct val="100000"/>
              </a:lnSpc>
              <a:spcBef>
                <a:spcPts val="0"/>
              </a:spcBef>
              <a:spcAft>
                <a:spcPts val="0"/>
              </a:spcAft>
              <a:buNone/>
            </a:pPr>
            <a:endParaRPr sz="2200">
              <a:solidFill>
                <a:srgbClr val="000000"/>
              </a:solidFill>
            </a:endParaRPr>
          </a:p>
          <a:p>
            <a:pPr marL="0" lvl="0" indent="0" algn="l" rtl="0">
              <a:lnSpc>
                <a:spcPct val="100000"/>
              </a:lnSpc>
              <a:spcBef>
                <a:spcPts val="0"/>
              </a:spcBef>
              <a:spcAft>
                <a:spcPts val="0"/>
              </a:spcAft>
              <a:buNone/>
            </a:pPr>
            <a:r>
              <a:rPr lang="en-US" sz="2200" b="1">
                <a:solidFill>
                  <a:srgbClr val="000000"/>
                </a:solidFill>
              </a:rPr>
              <a:t>Additional staffing needs/reassignments for COVID compliance</a:t>
            </a:r>
            <a:endParaRPr sz="2200" b="1">
              <a:solidFill>
                <a:srgbClr val="000000"/>
              </a:solidFill>
            </a:endParaRPr>
          </a:p>
          <a:p>
            <a:pPr marL="0" lvl="0" indent="0" algn="l" rtl="0">
              <a:lnSpc>
                <a:spcPct val="100000"/>
              </a:lnSpc>
              <a:spcBef>
                <a:spcPts val="0"/>
              </a:spcBef>
              <a:spcAft>
                <a:spcPts val="0"/>
              </a:spcAft>
              <a:buNone/>
            </a:pPr>
            <a:endParaRPr sz="2200">
              <a:solidFill>
                <a:srgbClr val="000000"/>
              </a:solidFill>
            </a:endParaRPr>
          </a:p>
          <a:p>
            <a:pPr marL="457200" lvl="0" indent="-368300" algn="l" rtl="0">
              <a:lnSpc>
                <a:spcPct val="100000"/>
              </a:lnSpc>
              <a:spcBef>
                <a:spcPts val="0"/>
              </a:spcBef>
              <a:spcAft>
                <a:spcPts val="0"/>
              </a:spcAft>
              <a:buClr>
                <a:srgbClr val="000000"/>
              </a:buClr>
              <a:buSzPts val="2200"/>
              <a:buChar char="●"/>
            </a:pPr>
            <a:r>
              <a:rPr lang="en-US" sz="2200">
                <a:solidFill>
                  <a:srgbClr val="000000"/>
                </a:solidFill>
              </a:rPr>
              <a:t>Added an online instructional designer. Other positions will be added as necessary.</a:t>
            </a:r>
            <a:endParaRPr sz="2200">
              <a:solidFill>
                <a:srgbClr val="000000"/>
              </a:solidFill>
            </a:endParaRPr>
          </a:p>
          <a:p>
            <a:pPr marL="0" lvl="0" indent="0" algn="l" rtl="0">
              <a:spcBef>
                <a:spcPts val="1000"/>
              </a:spcBef>
              <a:spcAft>
                <a:spcPts val="0"/>
              </a:spcAft>
              <a:buClr>
                <a:schemeClr val="dk1"/>
              </a:buClr>
              <a:buSzPts val="2800"/>
              <a:buFont typeface="Arial"/>
              <a:buNone/>
            </a:pPr>
            <a:endParaRPr/>
          </a:p>
          <a:p>
            <a:pPr marL="0" lvl="0" indent="0" algn="l" rtl="0">
              <a:spcBef>
                <a:spcPts val="1000"/>
              </a:spcBef>
              <a:spcAft>
                <a:spcPts val="0"/>
              </a:spcAft>
              <a:buClr>
                <a:schemeClr val="dk1"/>
              </a:buClr>
              <a:buSzPts val="2800"/>
              <a:buFont typeface="Arial"/>
              <a:buNone/>
            </a:pPr>
            <a:endParaRPr/>
          </a:p>
        </p:txBody>
      </p:sp>
      <p:pic>
        <p:nvPicPr>
          <p:cNvPr id="107" name="Google Shape;107;g8dd4bb7e0c_3_0"/>
          <p:cNvPicPr preferRelativeResize="0"/>
          <p:nvPr/>
        </p:nvPicPr>
        <p:blipFill>
          <a:blip r:embed="rId3">
            <a:alphaModFix/>
          </a:blip>
          <a:stretch>
            <a:fillRect/>
          </a:stretch>
        </p:blipFill>
        <p:spPr>
          <a:xfrm>
            <a:off x="7082525" y="291549"/>
            <a:ext cx="4736425" cy="2710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b="1"/>
              <a:t>Communications</a:t>
            </a:r>
            <a:endParaRPr sz="4000" b="1"/>
          </a:p>
        </p:txBody>
      </p:sp>
      <p:sp>
        <p:nvSpPr>
          <p:cNvPr id="113" name="Google Shape;113;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US"/>
              <a:t>Texting New and Current Students (weekly with staff and faculty)</a:t>
            </a:r>
            <a:endParaRPr/>
          </a:p>
          <a:p>
            <a:pPr marL="457200" lvl="0" indent="-342900" algn="l" rtl="0">
              <a:lnSpc>
                <a:spcPct val="90000"/>
              </a:lnSpc>
              <a:spcBef>
                <a:spcPts val="0"/>
              </a:spcBef>
              <a:spcAft>
                <a:spcPts val="0"/>
              </a:spcAft>
              <a:buSzPts val="1800"/>
              <a:buChar char="●"/>
            </a:pPr>
            <a:r>
              <a:rPr lang="en-US"/>
              <a:t>Emails</a:t>
            </a:r>
            <a:endParaRPr/>
          </a:p>
          <a:p>
            <a:pPr marL="457200" lvl="0" indent="-342900" algn="l" rtl="0">
              <a:lnSpc>
                <a:spcPct val="90000"/>
              </a:lnSpc>
              <a:spcBef>
                <a:spcPts val="0"/>
              </a:spcBef>
              <a:spcAft>
                <a:spcPts val="0"/>
              </a:spcAft>
              <a:buSzPts val="1800"/>
              <a:buChar char="●"/>
            </a:pPr>
            <a:r>
              <a:rPr lang="en-US"/>
              <a:t>Town Hall meetings (virtual) for Faculty &amp; Staff</a:t>
            </a:r>
            <a:endParaRPr/>
          </a:p>
          <a:p>
            <a:pPr marL="457200" lvl="0" indent="-342900" algn="l" rtl="0">
              <a:lnSpc>
                <a:spcPct val="90000"/>
              </a:lnSpc>
              <a:spcBef>
                <a:spcPts val="0"/>
              </a:spcBef>
              <a:spcAft>
                <a:spcPts val="0"/>
              </a:spcAft>
              <a:buSzPts val="1800"/>
              <a:buChar char="●"/>
            </a:pPr>
            <a:r>
              <a:rPr lang="en-US"/>
              <a:t>Student Senate Forums</a:t>
            </a:r>
            <a:endParaRPr/>
          </a:p>
          <a:p>
            <a:pPr marL="457200" lvl="0" indent="-342900" algn="l" rtl="0">
              <a:lnSpc>
                <a:spcPct val="90000"/>
              </a:lnSpc>
              <a:spcBef>
                <a:spcPts val="0"/>
              </a:spcBef>
              <a:spcAft>
                <a:spcPts val="0"/>
              </a:spcAft>
              <a:buSzPts val="1800"/>
              <a:buChar char="●"/>
            </a:pPr>
            <a:r>
              <a:rPr lang="en-US"/>
              <a:t>Social media - Facebook/Twitter/Instagram</a:t>
            </a:r>
            <a:endParaRPr/>
          </a:p>
          <a:p>
            <a:pPr marL="457200" lvl="0" indent="-342900" algn="l" rtl="0">
              <a:lnSpc>
                <a:spcPct val="90000"/>
              </a:lnSpc>
              <a:spcBef>
                <a:spcPts val="0"/>
              </a:spcBef>
              <a:spcAft>
                <a:spcPts val="0"/>
              </a:spcAft>
              <a:buSzPts val="1800"/>
              <a:buChar char="●"/>
            </a:pPr>
            <a:r>
              <a:rPr lang="en-US"/>
              <a:t>Press releases</a:t>
            </a:r>
            <a:endParaRPr/>
          </a:p>
          <a:p>
            <a:pPr marL="457200" lvl="0" indent="-342900" algn="l" rtl="0">
              <a:lnSpc>
                <a:spcPct val="90000"/>
              </a:lnSpc>
              <a:spcBef>
                <a:spcPts val="0"/>
              </a:spcBef>
              <a:spcAft>
                <a:spcPts val="0"/>
              </a:spcAft>
              <a:buSzPts val="1800"/>
              <a:buChar char="●"/>
            </a:pPr>
            <a:r>
              <a:rPr lang="en-US"/>
              <a:t>Covid 19 Phone Line and Email accounts</a:t>
            </a:r>
            <a:endParaRPr/>
          </a:p>
          <a:p>
            <a:pPr marL="457200" lvl="0" indent="-342900" algn="l" rtl="0">
              <a:lnSpc>
                <a:spcPct val="90000"/>
              </a:lnSpc>
              <a:spcBef>
                <a:spcPts val="0"/>
              </a:spcBef>
              <a:spcAft>
                <a:spcPts val="0"/>
              </a:spcAft>
              <a:buSzPts val="1800"/>
              <a:buChar char="●"/>
            </a:pPr>
            <a:r>
              <a:rPr lang="en-US"/>
              <a:t>Covid 19 landing page on Portal</a:t>
            </a:r>
            <a:endParaRPr/>
          </a:p>
        </p:txBody>
      </p:sp>
      <p:pic>
        <p:nvPicPr>
          <p:cNvPr id="114" name="Google Shape;114;p5"/>
          <p:cNvPicPr preferRelativeResize="0"/>
          <p:nvPr/>
        </p:nvPicPr>
        <p:blipFill>
          <a:blip r:embed="rId3">
            <a:alphaModFix/>
          </a:blip>
          <a:stretch>
            <a:fillRect/>
          </a:stretch>
        </p:blipFill>
        <p:spPr>
          <a:xfrm>
            <a:off x="8149325" y="3911400"/>
            <a:ext cx="3593301" cy="23955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b="1"/>
              <a:t>Health and Safety</a:t>
            </a:r>
            <a:endParaRPr sz="4000" b="1"/>
          </a:p>
        </p:txBody>
      </p:sp>
      <p:sp>
        <p:nvSpPr>
          <p:cNvPr id="120" name="Google Shape;120;p6"/>
          <p:cNvSpPr txBox="1">
            <a:spLocks noGrp="1"/>
          </p:cNvSpPr>
          <p:nvPr>
            <p:ph type="body" idx="1"/>
          </p:nvPr>
        </p:nvSpPr>
        <p:spPr>
          <a:xfrm>
            <a:off x="838200" y="1456950"/>
            <a:ext cx="10515600" cy="490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2400" b="1">
                <a:solidFill>
                  <a:srgbClr val="000000"/>
                </a:solidFill>
              </a:rPr>
              <a:t>Prevention </a:t>
            </a:r>
            <a:endParaRPr sz="2400" b="1">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a:solidFill>
                  <a:srgbClr val="000000"/>
                </a:solidFill>
              </a:rPr>
              <a:t>Educational videos published on website/portal, advertised via </a:t>
            </a:r>
            <a:endParaRPr sz="2400">
              <a:solidFill>
                <a:srgbClr val="000000"/>
              </a:solidFill>
            </a:endParaRPr>
          </a:p>
          <a:p>
            <a:pPr marL="457200" lvl="0" indent="0" algn="l" rtl="0">
              <a:lnSpc>
                <a:spcPct val="100000"/>
              </a:lnSpc>
              <a:spcBef>
                <a:spcPts val="0"/>
              </a:spcBef>
              <a:spcAft>
                <a:spcPts val="0"/>
              </a:spcAft>
              <a:buNone/>
            </a:pPr>
            <a:r>
              <a:rPr lang="en-US" sz="2400">
                <a:solidFill>
                  <a:srgbClr val="000000"/>
                </a:solidFill>
              </a:rPr>
              <a:t>email/social media, required Zoom meetings for resident students</a:t>
            </a:r>
            <a:endParaRPr sz="240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a:solidFill>
                  <a:srgbClr val="000000"/>
                </a:solidFill>
              </a:rPr>
              <a:t>Signage in all bathrooms (hand-washing), key locations (masking, etc.)</a:t>
            </a:r>
            <a:endParaRPr sz="240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a:solidFill>
                  <a:srgbClr val="000000"/>
                </a:solidFill>
              </a:rPr>
              <a:t>Notices to employees re: cleaning of workspaces, how to get supplies</a:t>
            </a:r>
            <a:endParaRPr sz="240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a:t>Student contracts for “Public Health Advocates” are being considered (with training)</a:t>
            </a:r>
            <a:endParaRPr sz="2400">
              <a:solidFill>
                <a:srgbClr val="000000"/>
              </a:solidFill>
            </a:endParaRPr>
          </a:p>
          <a:p>
            <a:pPr marL="0" lvl="0" indent="0" algn="l" rtl="0">
              <a:lnSpc>
                <a:spcPct val="100000"/>
              </a:lnSpc>
              <a:spcBef>
                <a:spcPts val="0"/>
              </a:spcBef>
              <a:spcAft>
                <a:spcPts val="0"/>
              </a:spcAft>
              <a:buNone/>
            </a:pPr>
            <a:r>
              <a:rPr lang="en-US" sz="2400" b="1">
                <a:solidFill>
                  <a:srgbClr val="000000"/>
                </a:solidFill>
              </a:rPr>
              <a:t>PPE</a:t>
            </a:r>
            <a:endParaRPr sz="2400" b="1">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a:solidFill>
                  <a:srgbClr val="000000"/>
                </a:solidFill>
              </a:rPr>
              <a:t>Strict adherence to EO</a:t>
            </a:r>
            <a:endParaRPr sz="240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a:solidFill>
                  <a:srgbClr val="000000"/>
                </a:solidFill>
              </a:rPr>
              <a:t>Training for staff appropriate to needed PPE</a:t>
            </a:r>
            <a:endParaRPr sz="2400">
              <a:solidFill>
                <a:srgbClr val="000000"/>
              </a:solidFill>
            </a:endParaRPr>
          </a:p>
          <a:p>
            <a:pPr marL="0" lvl="0" indent="0" algn="l" rtl="0">
              <a:lnSpc>
                <a:spcPct val="100000"/>
              </a:lnSpc>
              <a:spcBef>
                <a:spcPts val="0"/>
              </a:spcBef>
              <a:spcAft>
                <a:spcPts val="0"/>
              </a:spcAft>
              <a:buNone/>
            </a:pPr>
            <a:r>
              <a:rPr lang="en-US" sz="2400" b="1">
                <a:solidFill>
                  <a:srgbClr val="000000"/>
                </a:solidFill>
              </a:rPr>
              <a:t>Social/Emotional</a:t>
            </a:r>
            <a:endParaRPr sz="2400" b="1">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a:solidFill>
                  <a:srgbClr val="000000"/>
                </a:solidFill>
              </a:rPr>
              <a:t>Counseling services available for students via </a:t>
            </a:r>
            <a:endParaRPr sz="240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a:solidFill>
                  <a:srgbClr val="000000"/>
                </a:solidFill>
              </a:rPr>
              <a:t>phone/Zoom (Sweetser) and employees (Anthem, EAP)</a:t>
            </a:r>
            <a:endParaRPr sz="2400">
              <a:solidFill>
                <a:srgbClr val="000000"/>
              </a:solidFill>
            </a:endParaRPr>
          </a:p>
          <a:p>
            <a:pPr marL="0" lvl="0" indent="0" algn="l" rtl="0">
              <a:lnSpc>
                <a:spcPct val="100000"/>
              </a:lnSpc>
              <a:spcBef>
                <a:spcPts val="0"/>
              </a:spcBef>
              <a:spcAft>
                <a:spcPts val="0"/>
              </a:spcAft>
              <a:buNone/>
            </a:pPr>
            <a:endParaRPr sz="2400">
              <a:solidFill>
                <a:srgbClr val="000000"/>
              </a:solidFill>
            </a:endParaRPr>
          </a:p>
          <a:p>
            <a:pPr marL="228600" lvl="0" indent="-50800" algn="l" rtl="0">
              <a:lnSpc>
                <a:spcPct val="90000"/>
              </a:lnSpc>
              <a:spcBef>
                <a:spcPts val="0"/>
              </a:spcBef>
              <a:spcAft>
                <a:spcPts val="0"/>
              </a:spcAft>
              <a:buClr>
                <a:schemeClr val="dk1"/>
              </a:buClr>
              <a:buSzPts val="2800"/>
              <a:buNone/>
            </a:pPr>
            <a:endParaRPr/>
          </a:p>
        </p:txBody>
      </p:sp>
      <p:pic>
        <p:nvPicPr>
          <p:cNvPr id="121" name="Google Shape;121;p6"/>
          <p:cNvPicPr preferRelativeResize="0"/>
          <p:nvPr/>
        </p:nvPicPr>
        <p:blipFill>
          <a:blip r:embed="rId3">
            <a:alphaModFix/>
          </a:blip>
          <a:stretch>
            <a:fillRect/>
          </a:stretch>
        </p:blipFill>
        <p:spPr>
          <a:xfrm>
            <a:off x="9667875" y="365125"/>
            <a:ext cx="1918600" cy="1918600"/>
          </a:xfrm>
          <a:prstGeom prst="rect">
            <a:avLst/>
          </a:prstGeom>
          <a:noFill/>
          <a:ln>
            <a:noFill/>
          </a:ln>
        </p:spPr>
      </p:pic>
      <p:sp>
        <p:nvSpPr>
          <p:cNvPr id="122" name="Google Shape;122;p6"/>
          <p:cNvSpPr txBox="1"/>
          <p:nvPr/>
        </p:nvSpPr>
        <p:spPr>
          <a:xfrm>
            <a:off x="8443250" y="3990200"/>
            <a:ext cx="3449400" cy="24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latin typeface="Calibri"/>
                <a:ea typeface="Calibri"/>
                <a:cs typeface="Calibri"/>
                <a:sym typeface="Calibri"/>
              </a:rPr>
              <a:t>Contact Tracing Support</a:t>
            </a:r>
            <a:endParaRPr sz="2400" b="1">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Use of SMCC Ready Education App to log locations and support case management, if needed</a:t>
            </a:r>
            <a:endParaRPr sz="24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txBox="1">
            <a:spLocks noGrp="1"/>
          </p:cNvSpPr>
          <p:nvPr>
            <p:ph type="title"/>
          </p:nvPr>
        </p:nvSpPr>
        <p:spPr>
          <a:xfrm>
            <a:off x="838200" y="294346"/>
            <a:ext cx="10515600" cy="925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b="1"/>
              <a:t>Facilities</a:t>
            </a:r>
            <a:endParaRPr sz="4000" b="1"/>
          </a:p>
        </p:txBody>
      </p:sp>
      <p:sp>
        <p:nvSpPr>
          <p:cNvPr id="128" name="Google Shape;128;p2"/>
          <p:cNvSpPr txBox="1">
            <a:spLocks noGrp="1"/>
          </p:cNvSpPr>
          <p:nvPr>
            <p:ph type="body" idx="1"/>
          </p:nvPr>
        </p:nvSpPr>
        <p:spPr>
          <a:xfrm>
            <a:off x="838200" y="1219850"/>
            <a:ext cx="10515600" cy="5556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2200" b="1">
                <a:solidFill>
                  <a:srgbClr val="000000"/>
                </a:solidFill>
              </a:rPr>
              <a:t>College points of entry and checkpoints</a:t>
            </a:r>
            <a:endParaRPr sz="2200" b="1">
              <a:solidFill>
                <a:srgbClr val="000000"/>
              </a:solidFill>
            </a:endParaRPr>
          </a:p>
          <a:p>
            <a:pPr marL="457200" lvl="0" indent="-368300" algn="l" rtl="0">
              <a:lnSpc>
                <a:spcPct val="100000"/>
              </a:lnSpc>
              <a:spcBef>
                <a:spcPts val="0"/>
              </a:spcBef>
              <a:spcAft>
                <a:spcPts val="0"/>
              </a:spcAft>
              <a:buClr>
                <a:srgbClr val="000000"/>
              </a:buClr>
              <a:buSzPts val="2200"/>
              <a:buChar char="•"/>
            </a:pPr>
            <a:r>
              <a:rPr lang="en-US" sz="2200">
                <a:solidFill>
                  <a:srgbClr val="000000"/>
                </a:solidFill>
              </a:rPr>
              <a:t>Signage posted throughout campuses, at all entry points, </a:t>
            </a:r>
            <a:endParaRPr sz="2200">
              <a:solidFill>
                <a:srgbClr val="000000"/>
              </a:solidFill>
            </a:endParaRPr>
          </a:p>
          <a:p>
            <a:pPr marL="457200" lvl="0" indent="0" algn="l" rtl="0">
              <a:lnSpc>
                <a:spcPct val="100000"/>
              </a:lnSpc>
              <a:spcBef>
                <a:spcPts val="0"/>
              </a:spcBef>
              <a:spcAft>
                <a:spcPts val="0"/>
              </a:spcAft>
              <a:buNone/>
            </a:pPr>
            <a:r>
              <a:rPr lang="en-US" sz="2200">
                <a:solidFill>
                  <a:srgbClr val="000000"/>
                </a:solidFill>
              </a:rPr>
              <a:t>to support social distancing, masking, hygiene, etc.</a:t>
            </a:r>
            <a:endParaRPr sz="2200">
              <a:solidFill>
                <a:srgbClr val="000000"/>
              </a:solidFill>
            </a:endParaRPr>
          </a:p>
          <a:p>
            <a:pPr marL="457200" lvl="0" indent="-368300" algn="l" rtl="0">
              <a:lnSpc>
                <a:spcPct val="100000"/>
              </a:lnSpc>
              <a:spcBef>
                <a:spcPts val="0"/>
              </a:spcBef>
              <a:spcAft>
                <a:spcPts val="0"/>
              </a:spcAft>
              <a:buClr>
                <a:srgbClr val="000000"/>
              </a:buClr>
              <a:buSzPts val="2200"/>
              <a:buChar char="•"/>
            </a:pPr>
            <a:r>
              <a:rPr lang="en-US" sz="2200">
                <a:solidFill>
                  <a:srgbClr val="000000"/>
                </a:solidFill>
              </a:rPr>
              <a:t>Where possible, entrances/exits designated, one-way traffic only  </a:t>
            </a:r>
            <a:endParaRPr sz="2200">
              <a:solidFill>
                <a:srgbClr val="000000"/>
              </a:solidFill>
            </a:endParaRPr>
          </a:p>
          <a:p>
            <a:pPr marL="0" lvl="0" indent="0" algn="l" rtl="0">
              <a:lnSpc>
                <a:spcPct val="100000"/>
              </a:lnSpc>
              <a:spcBef>
                <a:spcPts val="0"/>
              </a:spcBef>
              <a:spcAft>
                <a:spcPts val="0"/>
              </a:spcAft>
              <a:buNone/>
            </a:pPr>
            <a:r>
              <a:rPr lang="en-US" sz="2200" b="1">
                <a:solidFill>
                  <a:srgbClr val="000000"/>
                </a:solidFill>
              </a:rPr>
              <a:t>Hand sanitizer stations</a:t>
            </a:r>
            <a:endParaRPr sz="2200" b="1">
              <a:solidFill>
                <a:srgbClr val="000000"/>
              </a:solidFill>
            </a:endParaRPr>
          </a:p>
          <a:p>
            <a:pPr marL="457200" lvl="0" indent="-368300" algn="l" rtl="0">
              <a:lnSpc>
                <a:spcPct val="100000"/>
              </a:lnSpc>
              <a:spcBef>
                <a:spcPts val="0"/>
              </a:spcBef>
              <a:spcAft>
                <a:spcPts val="0"/>
              </a:spcAft>
              <a:buClr>
                <a:srgbClr val="000000"/>
              </a:buClr>
              <a:buSzPts val="2200"/>
              <a:buChar char="•"/>
            </a:pPr>
            <a:r>
              <a:rPr lang="en-US" sz="2200">
                <a:solidFill>
                  <a:srgbClr val="000000"/>
                </a:solidFill>
              </a:rPr>
              <a:t>Available at key points in every building, checked/refilled on a schedule</a:t>
            </a:r>
            <a:endParaRPr sz="2200">
              <a:solidFill>
                <a:srgbClr val="000000"/>
              </a:solidFill>
            </a:endParaRPr>
          </a:p>
          <a:p>
            <a:pPr marL="0" lvl="0" indent="0" algn="l" rtl="0">
              <a:lnSpc>
                <a:spcPct val="100000"/>
              </a:lnSpc>
              <a:spcBef>
                <a:spcPts val="0"/>
              </a:spcBef>
              <a:spcAft>
                <a:spcPts val="0"/>
              </a:spcAft>
              <a:buNone/>
            </a:pPr>
            <a:r>
              <a:rPr lang="en-US" sz="2200" b="1">
                <a:solidFill>
                  <a:srgbClr val="000000"/>
                </a:solidFill>
              </a:rPr>
              <a:t>Social distancing</a:t>
            </a:r>
            <a:endParaRPr sz="2200" b="1">
              <a:solidFill>
                <a:srgbClr val="000000"/>
              </a:solidFill>
            </a:endParaRPr>
          </a:p>
          <a:p>
            <a:pPr marL="457200" lvl="0" indent="-368300" algn="l" rtl="0">
              <a:lnSpc>
                <a:spcPct val="100000"/>
              </a:lnSpc>
              <a:spcBef>
                <a:spcPts val="0"/>
              </a:spcBef>
              <a:spcAft>
                <a:spcPts val="0"/>
              </a:spcAft>
              <a:buClr>
                <a:srgbClr val="000000"/>
              </a:buClr>
              <a:buSzPts val="2200"/>
              <a:buChar char="•"/>
            </a:pPr>
            <a:r>
              <a:rPr lang="en-US" sz="2200">
                <a:solidFill>
                  <a:srgbClr val="000000"/>
                </a:solidFill>
              </a:rPr>
              <a:t>Six foot distances will be maintained between people, except when an activity requires more than one person and cannot be performed six feet apart</a:t>
            </a:r>
            <a:endParaRPr sz="2200">
              <a:solidFill>
                <a:srgbClr val="000000"/>
              </a:solidFill>
            </a:endParaRPr>
          </a:p>
          <a:p>
            <a:pPr marL="0" lvl="0" indent="0" algn="l" rtl="0">
              <a:lnSpc>
                <a:spcPct val="100000"/>
              </a:lnSpc>
              <a:spcBef>
                <a:spcPts val="0"/>
              </a:spcBef>
              <a:spcAft>
                <a:spcPts val="0"/>
              </a:spcAft>
              <a:buNone/>
            </a:pPr>
            <a:r>
              <a:rPr lang="en-US" sz="2200" b="1">
                <a:solidFill>
                  <a:srgbClr val="000000"/>
                </a:solidFill>
              </a:rPr>
              <a:t>Cleaning protocols </a:t>
            </a:r>
            <a:endParaRPr sz="2200" b="1">
              <a:solidFill>
                <a:srgbClr val="000000"/>
              </a:solidFill>
            </a:endParaRPr>
          </a:p>
          <a:p>
            <a:pPr marL="457200" lvl="0" indent="-368300" algn="l" rtl="0">
              <a:lnSpc>
                <a:spcPct val="100000"/>
              </a:lnSpc>
              <a:spcBef>
                <a:spcPts val="0"/>
              </a:spcBef>
              <a:spcAft>
                <a:spcPts val="0"/>
              </a:spcAft>
              <a:buClr>
                <a:srgbClr val="000000"/>
              </a:buClr>
              <a:buSzPts val="2200"/>
              <a:buChar char="•"/>
            </a:pPr>
            <a:r>
              <a:rPr lang="en-US" sz="2200">
                <a:solidFill>
                  <a:srgbClr val="000000"/>
                </a:solidFill>
              </a:rPr>
              <a:t>According to OSHA and CDC guidance, AeroClave implementation</a:t>
            </a:r>
            <a:endParaRPr sz="2200">
              <a:solidFill>
                <a:srgbClr val="000000"/>
              </a:solidFill>
            </a:endParaRPr>
          </a:p>
          <a:p>
            <a:pPr marL="457200" lvl="0" indent="-368300" algn="l" rtl="0">
              <a:lnSpc>
                <a:spcPct val="100000"/>
              </a:lnSpc>
              <a:spcBef>
                <a:spcPts val="0"/>
              </a:spcBef>
              <a:spcAft>
                <a:spcPts val="0"/>
              </a:spcAft>
              <a:buClr>
                <a:srgbClr val="000000"/>
              </a:buClr>
              <a:buSzPts val="2200"/>
              <a:buChar char="•"/>
            </a:pPr>
            <a:r>
              <a:rPr lang="en-US" sz="2200">
                <a:solidFill>
                  <a:srgbClr val="000000"/>
                </a:solidFill>
              </a:rPr>
              <a:t>Between F2F classes when possible</a:t>
            </a:r>
            <a:endParaRPr sz="2200">
              <a:solidFill>
                <a:srgbClr val="000000"/>
              </a:solidFill>
            </a:endParaRPr>
          </a:p>
          <a:p>
            <a:pPr marL="457200" lvl="0" indent="-368300" algn="l" rtl="0">
              <a:lnSpc>
                <a:spcPct val="100000"/>
              </a:lnSpc>
              <a:spcBef>
                <a:spcPts val="0"/>
              </a:spcBef>
              <a:spcAft>
                <a:spcPts val="0"/>
              </a:spcAft>
              <a:buClr>
                <a:srgbClr val="000000"/>
              </a:buClr>
              <a:buSzPts val="2200"/>
              <a:buChar char="•"/>
            </a:pPr>
            <a:r>
              <a:rPr lang="en-US" sz="2200">
                <a:solidFill>
                  <a:srgbClr val="000000"/>
                </a:solidFill>
              </a:rPr>
              <a:t>Students/employees to sanitize work station/tools between users</a:t>
            </a:r>
            <a:endParaRPr sz="2200">
              <a:solidFill>
                <a:srgbClr val="000000"/>
              </a:solidFill>
            </a:endParaRPr>
          </a:p>
          <a:p>
            <a:pPr marL="0" lvl="0" indent="0" algn="l" rtl="0">
              <a:lnSpc>
                <a:spcPct val="100000"/>
              </a:lnSpc>
              <a:spcBef>
                <a:spcPts val="0"/>
              </a:spcBef>
              <a:spcAft>
                <a:spcPts val="0"/>
              </a:spcAft>
              <a:buNone/>
            </a:pPr>
            <a:r>
              <a:rPr lang="en-US" sz="2200" b="1">
                <a:solidFill>
                  <a:srgbClr val="000000"/>
                </a:solidFill>
              </a:rPr>
              <a:t>Facility Modifications</a:t>
            </a:r>
            <a:endParaRPr sz="2200" b="1">
              <a:solidFill>
                <a:srgbClr val="000000"/>
              </a:solidFill>
            </a:endParaRPr>
          </a:p>
          <a:p>
            <a:pPr marL="457200" lvl="0" indent="-368300" algn="l" rtl="0">
              <a:lnSpc>
                <a:spcPct val="100000"/>
              </a:lnSpc>
              <a:spcBef>
                <a:spcPts val="0"/>
              </a:spcBef>
              <a:spcAft>
                <a:spcPts val="0"/>
              </a:spcAft>
              <a:buClr>
                <a:srgbClr val="000000"/>
              </a:buClr>
              <a:buSzPts val="2200"/>
              <a:buChar char="●"/>
            </a:pPr>
            <a:r>
              <a:rPr lang="en-US" sz="2200">
                <a:solidFill>
                  <a:srgbClr val="000000"/>
                </a:solidFill>
              </a:rPr>
              <a:t>Ventilation filters upgraded from MERV 8 to MERV 13 where possible</a:t>
            </a:r>
            <a:endParaRPr sz="2200">
              <a:solidFill>
                <a:srgbClr val="000000"/>
              </a:solidFill>
            </a:endParaRPr>
          </a:p>
          <a:p>
            <a:pPr marL="457200" lvl="0" indent="-368300" algn="l" rtl="0">
              <a:lnSpc>
                <a:spcPct val="100000"/>
              </a:lnSpc>
              <a:spcBef>
                <a:spcPts val="0"/>
              </a:spcBef>
              <a:spcAft>
                <a:spcPts val="0"/>
              </a:spcAft>
              <a:buClr>
                <a:srgbClr val="000000"/>
              </a:buClr>
              <a:buSzPts val="2200"/>
              <a:buChar char="●"/>
            </a:pPr>
            <a:r>
              <a:rPr lang="en-US" sz="2200">
                <a:solidFill>
                  <a:srgbClr val="000000"/>
                </a:solidFill>
              </a:rPr>
              <a:t>Plexi installed in needed locations</a:t>
            </a:r>
            <a:endParaRPr sz="2200">
              <a:solidFill>
                <a:srgbClr val="000000"/>
              </a:solidFill>
            </a:endParaRPr>
          </a:p>
        </p:txBody>
      </p:sp>
      <p:pic>
        <p:nvPicPr>
          <p:cNvPr id="129" name="Google Shape;129;p2"/>
          <p:cNvPicPr preferRelativeResize="0"/>
          <p:nvPr/>
        </p:nvPicPr>
        <p:blipFill>
          <a:blip r:embed="rId3">
            <a:alphaModFix/>
          </a:blip>
          <a:stretch>
            <a:fillRect/>
          </a:stretch>
        </p:blipFill>
        <p:spPr>
          <a:xfrm>
            <a:off x="9098450" y="387800"/>
            <a:ext cx="2663574" cy="177571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Academics</a:t>
            </a:r>
            <a:endParaRPr b="1"/>
          </a:p>
        </p:txBody>
      </p:sp>
      <p:sp>
        <p:nvSpPr>
          <p:cNvPr id="135" name="Google Shape;135;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chemeClr val="dk1"/>
              </a:buClr>
              <a:buSzPts val="2380"/>
              <a:buChar char="•"/>
            </a:pPr>
            <a:r>
              <a:rPr lang="en-US" sz="2380"/>
              <a:t>All courses, regardless of delivery method/location, will have a Brightspace shell that, at minimum, contains a  course syllabus and gradebook, and records attendance for contact-tracing purposes.</a:t>
            </a:r>
            <a:endParaRPr sz="2380"/>
          </a:p>
          <a:p>
            <a:pPr marL="228600" lvl="0" indent="0" algn="l" rtl="0">
              <a:lnSpc>
                <a:spcPct val="70000"/>
              </a:lnSpc>
              <a:spcBef>
                <a:spcPts val="0"/>
              </a:spcBef>
              <a:spcAft>
                <a:spcPts val="0"/>
              </a:spcAft>
              <a:buNone/>
            </a:pPr>
            <a:endParaRPr sz="2380"/>
          </a:p>
          <a:p>
            <a:pPr marL="228600" lvl="0" indent="-226695" algn="l" rtl="0">
              <a:lnSpc>
                <a:spcPct val="70000"/>
              </a:lnSpc>
              <a:spcBef>
                <a:spcPts val="0"/>
              </a:spcBef>
              <a:spcAft>
                <a:spcPts val="0"/>
              </a:spcAft>
              <a:buSzPts val="2350"/>
              <a:buChar char="•"/>
            </a:pPr>
            <a:r>
              <a:rPr lang="en-US" sz="2350"/>
              <a:t>All courses that meet face-to-face, both for credit and workforce, will have a safety plan that addresses their specific needs.</a:t>
            </a:r>
            <a:endParaRPr sz="2350"/>
          </a:p>
          <a:p>
            <a:pPr marL="0" lvl="0" indent="0" algn="l" rtl="0">
              <a:lnSpc>
                <a:spcPct val="70000"/>
              </a:lnSpc>
              <a:spcBef>
                <a:spcPts val="1000"/>
              </a:spcBef>
              <a:spcAft>
                <a:spcPts val="0"/>
              </a:spcAft>
              <a:buClr>
                <a:schemeClr val="dk1"/>
              </a:buClr>
              <a:buSzPts val="2380"/>
              <a:buNone/>
            </a:pPr>
            <a:endParaRPr sz="2380"/>
          </a:p>
          <a:p>
            <a:pPr marL="228600" lvl="0" indent="-228600" algn="l" rtl="0">
              <a:lnSpc>
                <a:spcPct val="70000"/>
              </a:lnSpc>
              <a:spcBef>
                <a:spcPts val="1000"/>
              </a:spcBef>
              <a:spcAft>
                <a:spcPts val="0"/>
              </a:spcAft>
              <a:buClr>
                <a:schemeClr val="dk1"/>
              </a:buClr>
              <a:buSzPts val="2380"/>
              <a:buChar char="•"/>
            </a:pPr>
            <a:r>
              <a:rPr lang="en-US" sz="2380"/>
              <a:t>1095 course sections for the fall semester</a:t>
            </a:r>
            <a:endParaRPr/>
          </a:p>
          <a:p>
            <a:pPr marL="228600" lvl="0" indent="-228600" algn="l" rtl="0">
              <a:lnSpc>
                <a:spcPct val="70000"/>
              </a:lnSpc>
              <a:spcBef>
                <a:spcPts val="1000"/>
              </a:spcBef>
              <a:spcAft>
                <a:spcPts val="0"/>
              </a:spcAft>
              <a:buClr>
                <a:schemeClr val="dk1"/>
              </a:buClr>
              <a:buSzPts val="2380"/>
              <a:buChar char="•"/>
            </a:pPr>
            <a:r>
              <a:rPr lang="en-US" sz="2380"/>
              <a:t>78% of courses are totally online</a:t>
            </a:r>
            <a:endParaRPr/>
          </a:p>
          <a:p>
            <a:pPr marL="228600" lvl="0" indent="-228600" algn="l" rtl="0">
              <a:lnSpc>
                <a:spcPct val="70000"/>
              </a:lnSpc>
              <a:spcBef>
                <a:spcPts val="1000"/>
              </a:spcBef>
              <a:spcAft>
                <a:spcPts val="0"/>
              </a:spcAft>
              <a:buClr>
                <a:schemeClr val="dk1"/>
              </a:buClr>
              <a:buSzPts val="2380"/>
              <a:buChar char="•"/>
            </a:pPr>
            <a:r>
              <a:rPr lang="en-US" sz="2380"/>
              <a:t>22% of courses have some face-to-face components</a:t>
            </a:r>
            <a:endParaRPr sz="2380" b="0"/>
          </a:p>
          <a:p>
            <a:pPr marL="0" lvl="0" indent="0" algn="l" rtl="0">
              <a:lnSpc>
                <a:spcPct val="70000"/>
              </a:lnSpc>
              <a:spcBef>
                <a:spcPts val="1000"/>
              </a:spcBef>
              <a:spcAft>
                <a:spcPts val="0"/>
              </a:spcAft>
              <a:buClr>
                <a:schemeClr val="dk1"/>
              </a:buClr>
              <a:buSzPts val="2380"/>
              <a:buNone/>
            </a:pPr>
            <a:endParaRPr sz="2380" b="0"/>
          </a:p>
          <a:p>
            <a:pPr marL="228600" lvl="0" indent="-228600" algn="l" rtl="0">
              <a:lnSpc>
                <a:spcPct val="70000"/>
              </a:lnSpc>
              <a:spcBef>
                <a:spcPts val="1000"/>
              </a:spcBef>
              <a:spcAft>
                <a:spcPts val="0"/>
              </a:spcAft>
              <a:buClr>
                <a:schemeClr val="dk1"/>
              </a:buClr>
              <a:buSzPts val="2380"/>
              <a:buChar char="•"/>
            </a:pPr>
            <a:r>
              <a:rPr lang="en-US" sz="2380" b="0"/>
              <a:t>We added 29 course sections in order to reduce class </a:t>
            </a:r>
            <a:endParaRPr sz="2380" b="0"/>
          </a:p>
          <a:p>
            <a:pPr marL="228600" lvl="0" indent="0" algn="l" rtl="0">
              <a:lnSpc>
                <a:spcPct val="70000"/>
              </a:lnSpc>
              <a:spcBef>
                <a:spcPts val="1000"/>
              </a:spcBef>
              <a:spcAft>
                <a:spcPts val="0"/>
              </a:spcAft>
              <a:buNone/>
            </a:pPr>
            <a:r>
              <a:rPr lang="en-US" sz="2380" b="0"/>
              <a:t>sizes</a:t>
            </a:r>
            <a:endParaRPr/>
          </a:p>
          <a:p>
            <a:pPr marL="0" lvl="0" indent="0" algn="l" rtl="0">
              <a:lnSpc>
                <a:spcPct val="70000"/>
              </a:lnSpc>
              <a:spcBef>
                <a:spcPts val="1000"/>
              </a:spcBef>
              <a:spcAft>
                <a:spcPts val="0"/>
              </a:spcAft>
              <a:buClr>
                <a:schemeClr val="dk1"/>
              </a:buClr>
              <a:buSzPts val="2380"/>
              <a:buNone/>
            </a:pPr>
            <a:r>
              <a:rPr lang="en-US" sz="2380" b="0"/>
              <a:t/>
            </a:r>
            <a:br>
              <a:rPr lang="en-US" sz="2380" b="0"/>
            </a:br>
            <a:r>
              <a:rPr lang="en-US" sz="2380" b="0"/>
              <a:t/>
            </a:r>
            <a:br>
              <a:rPr lang="en-US" sz="2380" b="0"/>
            </a:br>
            <a:r>
              <a:rPr lang="en-US" sz="2380"/>
              <a:t/>
            </a:r>
            <a:br>
              <a:rPr lang="en-US" sz="2380"/>
            </a:br>
            <a:endParaRPr sz="2380"/>
          </a:p>
        </p:txBody>
      </p:sp>
      <p:pic>
        <p:nvPicPr>
          <p:cNvPr id="136" name="Google Shape;136;p7"/>
          <p:cNvPicPr preferRelativeResize="0"/>
          <p:nvPr/>
        </p:nvPicPr>
        <p:blipFill>
          <a:blip r:embed="rId3">
            <a:alphaModFix/>
          </a:blip>
          <a:stretch>
            <a:fillRect/>
          </a:stretch>
        </p:blipFill>
        <p:spPr>
          <a:xfrm>
            <a:off x="8299096" y="3857600"/>
            <a:ext cx="3294177" cy="2195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8"/>
          <p:cNvSpPr txBox="1">
            <a:spLocks noGrp="1"/>
          </p:cNvSpPr>
          <p:nvPr>
            <p:ph type="title"/>
          </p:nvPr>
        </p:nvSpPr>
        <p:spPr>
          <a:xfrm>
            <a:off x="838200" y="365125"/>
            <a:ext cx="10515600" cy="18144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4000" b="1"/>
              <a:t>Departments with face-to-face classes on campus (conducted within the parameters of course-safety plans) include:</a:t>
            </a:r>
            <a:r>
              <a:rPr lang="en-US" sz="3959" b="0"/>
              <a:t/>
            </a:r>
            <a:br>
              <a:rPr lang="en-US" sz="3959" b="0"/>
            </a:br>
            <a:endParaRPr sz="3959"/>
          </a:p>
        </p:txBody>
      </p:sp>
      <p:sp>
        <p:nvSpPr>
          <p:cNvPr id="142" name="Google Shape;142;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64135" algn="l" rtl="0">
              <a:lnSpc>
                <a:spcPct val="70000"/>
              </a:lnSpc>
              <a:spcBef>
                <a:spcPts val="0"/>
              </a:spcBef>
              <a:spcAft>
                <a:spcPts val="0"/>
              </a:spcAft>
              <a:buClr>
                <a:schemeClr val="dk1"/>
              </a:buClr>
              <a:buSzPts val="2590"/>
              <a:buNone/>
            </a:pPr>
            <a:endParaRPr sz="2590"/>
          </a:p>
          <a:p>
            <a:pPr marL="228600" lvl="0" indent="-228600" algn="l" rtl="0">
              <a:lnSpc>
                <a:spcPct val="70000"/>
              </a:lnSpc>
              <a:spcBef>
                <a:spcPts val="1000"/>
              </a:spcBef>
              <a:spcAft>
                <a:spcPts val="0"/>
              </a:spcAft>
              <a:buClr>
                <a:schemeClr val="dk1"/>
              </a:buClr>
              <a:buSzPts val="2590"/>
              <a:buChar char="•"/>
            </a:pPr>
            <a:r>
              <a:rPr lang="en-US" sz="2590"/>
              <a:t>Culinary</a:t>
            </a:r>
            <a:endParaRPr sz="2590" b="0"/>
          </a:p>
          <a:p>
            <a:pPr marL="228600" lvl="0" indent="-228600" algn="l" rtl="0">
              <a:lnSpc>
                <a:spcPct val="70000"/>
              </a:lnSpc>
              <a:spcBef>
                <a:spcPts val="1000"/>
              </a:spcBef>
              <a:spcAft>
                <a:spcPts val="0"/>
              </a:spcAft>
              <a:buClr>
                <a:schemeClr val="dk1"/>
              </a:buClr>
              <a:buSzPts val="2590"/>
              <a:buChar char="•"/>
            </a:pPr>
            <a:r>
              <a:rPr lang="en-US" sz="2590"/>
              <a:t>Nursing</a:t>
            </a:r>
            <a:endParaRPr sz="2590" b="0"/>
          </a:p>
          <a:p>
            <a:pPr marL="228600" lvl="0" indent="-228600" algn="l" rtl="0">
              <a:lnSpc>
                <a:spcPct val="70000"/>
              </a:lnSpc>
              <a:spcBef>
                <a:spcPts val="1000"/>
              </a:spcBef>
              <a:spcAft>
                <a:spcPts val="0"/>
              </a:spcAft>
              <a:buClr>
                <a:schemeClr val="dk1"/>
              </a:buClr>
              <a:buSzPts val="2590"/>
              <a:buChar char="•"/>
            </a:pPr>
            <a:r>
              <a:rPr lang="en-US" sz="2590"/>
              <a:t>Medical assisting</a:t>
            </a:r>
            <a:endParaRPr sz="2590" b="0"/>
          </a:p>
          <a:p>
            <a:pPr marL="228600" lvl="0" indent="-228600" algn="l" rtl="0">
              <a:lnSpc>
                <a:spcPct val="70000"/>
              </a:lnSpc>
              <a:spcBef>
                <a:spcPts val="1000"/>
              </a:spcBef>
              <a:spcAft>
                <a:spcPts val="0"/>
              </a:spcAft>
              <a:buClr>
                <a:schemeClr val="dk1"/>
              </a:buClr>
              <a:buSzPts val="2590"/>
              <a:buChar char="•"/>
            </a:pPr>
            <a:r>
              <a:rPr lang="en-US" sz="2590"/>
              <a:t>Cardiovascular Technology</a:t>
            </a:r>
            <a:endParaRPr sz="2590" b="0"/>
          </a:p>
          <a:p>
            <a:pPr marL="228600" lvl="0" indent="-228600" algn="l" rtl="0">
              <a:lnSpc>
                <a:spcPct val="70000"/>
              </a:lnSpc>
              <a:spcBef>
                <a:spcPts val="1000"/>
              </a:spcBef>
              <a:spcAft>
                <a:spcPts val="0"/>
              </a:spcAft>
              <a:buClr>
                <a:schemeClr val="dk1"/>
              </a:buClr>
              <a:buSzPts val="2590"/>
              <a:buChar char="•"/>
            </a:pPr>
            <a:r>
              <a:rPr lang="en-US" sz="2590"/>
              <a:t>Respiratory Technology</a:t>
            </a:r>
            <a:endParaRPr sz="2590" b="0"/>
          </a:p>
          <a:p>
            <a:pPr marL="228600" lvl="0" indent="-228600" algn="l" rtl="0">
              <a:lnSpc>
                <a:spcPct val="70000"/>
              </a:lnSpc>
              <a:spcBef>
                <a:spcPts val="1000"/>
              </a:spcBef>
              <a:spcAft>
                <a:spcPts val="0"/>
              </a:spcAft>
              <a:buClr>
                <a:schemeClr val="dk1"/>
              </a:buClr>
              <a:buSzPts val="2590"/>
              <a:buChar char="•"/>
            </a:pPr>
            <a:r>
              <a:rPr lang="en-US" sz="2590"/>
              <a:t>Radiography</a:t>
            </a:r>
            <a:endParaRPr sz="2590" b="0"/>
          </a:p>
          <a:p>
            <a:pPr marL="228600" lvl="0" indent="-228600" algn="l" rtl="0">
              <a:lnSpc>
                <a:spcPct val="70000"/>
              </a:lnSpc>
              <a:spcBef>
                <a:spcPts val="1000"/>
              </a:spcBef>
              <a:spcAft>
                <a:spcPts val="0"/>
              </a:spcAft>
              <a:buClr>
                <a:schemeClr val="dk1"/>
              </a:buClr>
              <a:buSzPts val="2590"/>
              <a:buChar char="•"/>
            </a:pPr>
            <a:r>
              <a:rPr lang="en-US" sz="2590"/>
              <a:t>EMS/Paramedicine</a:t>
            </a:r>
            <a:endParaRPr sz="2590" b="0"/>
          </a:p>
          <a:p>
            <a:pPr marL="228600" lvl="0" indent="-228600" algn="l" rtl="0">
              <a:lnSpc>
                <a:spcPct val="70000"/>
              </a:lnSpc>
              <a:spcBef>
                <a:spcPts val="1000"/>
              </a:spcBef>
              <a:spcAft>
                <a:spcPts val="0"/>
              </a:spcAft>
              <a:buClr>
                <a:schemeClr val="dk1"/>
              </a:buClr>
              <a:buSzPts val="2590"/>
              <a:buChar char="•"/>
            </a:pPr>
            <a:r>
              <a:rPr lang="en-US" sz="2590"/>
              <a:t>Precision Machining</a:t>
            </a:r>
            <a:endParaRPr sz="2590" b="0"/>
          </a:p>
          <a:p>
            <a:pPr marL="0" lvl="0" indent="0" algn="l" rtl="0">
              <a:lnSpc>
                <a:spcPct val="70000"/>
              </a:lnSpc>
              <a:spcBef>
                <a:spcPts val="1000"/>
              </a:spcBef>
              <a:spcAft>
                <a:spcPts val="0"/>
              </a:spcAft>
              <a:buClr>
                <a:schemeClr val="dk1"/>
              </a:buClr>
              <a:buSzPts val="2590"/>
              <a:buNone/>
            </a:pPr>
            <a:r>
              <a:rPr lang="en-US" sz="2590"/>
              <a:t/>
            </a:r>
            <a:br>
              <a:rPr lang="en-US" sz="2590"/>
            </a:br>
            <a:endParaRPr sz="2590"/>
          </a:p>
        </p:txBody>
      </p:sp>
      <p:sp>
        <p:nvSpPr>
          <p:cNvPr id="143" name="Google Shape;143;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64135" algn="l" rtl="0">
              <a:lnSpc>
                <a:spcPct val="70000"/>
              </a:lnSpc>
              <a:spcBef>
                <a:spcPts val="0"/>
              </a:spcBef>
              <a:spcAft>
                <a:spcPts val="0"/>
              </a:spcAft>
              <a:buClr>
                <a:schemeClr val="dk1"/>
              </a:buClr>
              <a:buSzPts val="2590"/>
              <a:buNone/>
            </a:pPr>
            <a:endParaRPr sz="2590"/>
          </a:p>
          <a:p>
            <a:pPr marL="228600" lvl="0" indent="-228600" algn="l" rtl="0">
              <a:lnSpc>
                <a:spcPct val="70000"/>
              </a:lnSpc>
              <a:spcBef>
                <a:spcPts val="1000"/>
              </a:spcBef>
              <a:spcAft>
                <a:spcPts val="0"/>
              </a:spcAft>
              <a:buClr>
                <a:schemeClr val="dk1"/>
              </a:buClr>
              <a:buSzPts val="2590"/>
              <a:buChar char="•"/>
            </a:pPr>
            <a:r>
              <a:rPr lang="en-US" sz="2590"/>
              <a:t>Building Construction</a:t>
            </a:r>
            <a:endParaRPr sz="2590" b="0"/>
          </a:p>
          <a:p>
            <a:pPr marL="228600" lvl="0" indent="-228600" algn="l" rtl="0">
              <a:lnSpc>
                <a:spcPct val="70000"/>
              </a:lnSpc>
              <a:spcBef>
                <a:spcPts val="1000"/>
              </a:spcBef>
              <a:spcAft>
                <a:spcPts val="0"/>
              </a:spcAft>
              <a:buClr>
                <a:schemeClr val="dk1"/>
              </a:buClr>
              <a:buSzPts val="2590"/>
              <a:buChar char="•"/>
            </a:pPr>
            <a:r>
              <a:rPr lang="en-US" sz="2590"/>
              <a:t>Automotive</a:t>
            </a:r>
            <a:endParaRPr sz="2590" b="0"/>
          </a:p>
          <a:p>
            <a:pPr marL="228600" lvl="0" indent="-228600" algn="l" rtl="0">
              <a:lnSpc>
                <a:spcPct val="70000"/>
              </a:lnSpc>
              <a:spcBef>
                <a:spcPts val="1000"/>
              </a:spcBef>
              <a:spcAft>
                <a:spcPts val="0"/>
              </a:spcAft>
              <a:buClr>
                <a:schemeClr val="dk1"/>
              </a:buClr>
              <a:buSzPts val="2590"/>
              <a:buChar char="•"/>
            </a:pPr>
            <a:r>
              <a:rPr lang="en-US" sz="2590"/>
              <a:t>HVAC/Plumbing  </a:t>
            </a:r>
            <a:endParaRPr sz="2590" b="0"/>
          </a:p>
          <a:p>
            <a:pPr marL="228600" lvl="0" indent="-228600" algn="l" rtl="0">
              <a:lnSpc>
                <a:spcPct val="70000"/>
              </a:lnSpc>
              <a:spcBef>
                <a:spcPts val="1000"/>
              </a:spcBef>
              <a:spcAft>
                <a:spcPts val="0"/>
              </a:spcAft>
              <a:buClr>
                <a:schemeClr val="dk1"/>
              </a:buClr>
              <a:buSzPts val="2590"/>
              <a:buChar char="•"/>
            </a:pPr>
            <a:r>
              <a:rPr lang="en-US" sz="2590"/>
              <a:t>Communications and New Media</a:t>
            </a:r>
            <a:endParaRPr sz="2590" b="0"/>
          </a:p>
          <a:p>
            <a:pPr marL="228600" lvl="0" indent="-228600" algn="l" rtl="0">
              <a:lnSpc>
                <a:spcPct val="70000"/>
              </a:lnSpc>
              <a:spcBef>
                <a:spcPts val="1000"/>
              </a:spcBef>
              <a:spcAft>
                <a:spcPts val="0"/>
              </a:spcAft>
              <a:buClr>
                <a:schemeClr val="dk1"/>
              </a:buClr>
              <a:buSzPts val="2590"/>
              <a:buChar char="•"/>
            </a:pPr>
            <a:r>
              <a:rPr lang="en-US" sz="2590"/>
              <a:t>Hospitality Management</a:t>
            </a:r>
            <a:endParaRPr sz="2590" b="0"/>
          </a:p>
          <a:p>
            <a:pPr marL="228600" lvl="0" indent="-228600" algn="l" rtl="0">
              <a:lnSpc>
                <a:spcPct val="70000"/>
              </a:lnSpc>
              <a:spcBef>
                <a:spcPts val="1000"/>
              </a:spcBef>
              <a:spcAft>
                <a:spcPts val="0"/>
              </a:spcAft>
              <a:buClr>
                <a:schemeClr val="dk1"/>
              </a:buClr>
              <a:buSzPts val="2590"/>
              <a:buChar char="•"/>
            </a:pPr>
            <a:r>
              <a:rPr lang="en-US" sz="2590"/>
              <a:t>Architectural and Engineering Design -  Industrial Design and Marine Design lab </a:t>
            </a:r>
            <a:endParaRPr sz="2590" b="0"/>
          </a:p>
          <a:p>
            <a:pPr marL="228600" lvl="0" indent="-228600" algn="l" rtl="0">
              <a:lnSpc>
                <a:spcPct val="70000"/>
              </a:lnSpc>
              <a:spcBef>
                <a:spcPts val="1000"/>
              </a:spcBef>
              <a:spcAft>
                <a:spcPts val="0"/>
              </a:spcAft>
              <a:buClr>
                <a:schemeClr val="dk1"/>
              </a:buClr>
              <a:buSzPts val="2590"/>
              <a:buChar char="•"/>
            </a:pPr>
            <a:r>
              <a:rPr lang="en-US" sz="2590"/>
              <a:t>Biological Sciences (some labs)</a:t>
            </a:r>
            <a:endParaRPr sz="2590" b="0"/>
          </a:p>
          <a:p>
            <a:pPr marL="0" lvl="0" indent="0" algn="l" rtl="0">
              <a:lnSpc>
                <a:spcPct val="70000"/>
              </a:lnSpc>
              <a:spcBef>
                <a:spcPts val="1000"/>
              </a:spcBef>
              <a:spcAft>
                <a:spcPts val="0"/>
              </a:spcAft>
              <a:buClr>
                <a:schemeClr val="dk1"/>
              </a:buClr>
              <a:buSzPts val="2590"/>
              <a:buNone/>
            </a:pPr>
            <a:endParaRPr sz="259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1871</Words>
  <Application>Microsoft Office PowerPoint</Application>
  <PresentationFormat>Widescreen</PresentationFormat>
  <Paragraphs>190</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Noto Sans Symbols</vt:lpstr>
      <vt:lpstr>Office Theme</vt:lpstr>
      <vt:lpstr>SMCC Covid-19  Planning Framework</vt:lpstr>
      <vt:lpstr>Presentation Order</vt:lpstr>
      <vt:lpstr>Finance/Budget Considerations</vt:lpstr>
      <vt:lpstr>Human Resources and Staffing</vt:lpstr>
      <vt:lpstr>Communications</vt:lpstr>
      <vt:lpstr>Health and Safety</vt:lpstr>
      <vt:lpstr>Facilities</vt:lpstr>
      <vt:lpstr>Academics</vt:lpstr>
      <vt:lpstr>Departments with face-to-face classes on campus (conducted within the parameters of course-safety plans) include: </vt:lpstr>
      <vt:lpstr>Department-level plans for safe delivery of face-to-face instruction</vt:lpstr>
      <vt:lpstr>Attendance Policy Change</vt:lpstr>
      <vt:lpstr>Learning Commons</vt:lpstr>
      <vt:lpstr>Housing - Basics</vt:lpstr>
      <vt:lpstr>Housing - Expectations and Accommodations</vt:lpstr>
      <vt:lpstr>Housing - Screening, Testing, Isolation</vt:lpstr>
      <vt:lpstr>Food Service</vt:lpstr>
      <vt:lpstr>Athletics and Fitness  </vt:lpstr>
      <vt:lpstr>Student Involvement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SMCC Covid-19  Planning Framework</dc:title>
  <dc:creator>Paul Charpentier</dc:creator>
  <cp:lastModifiedBy>Maine Community College System</cp:lastModifiedBy>
  <cp:revision>1</cp:revision>
  <dcterms:created xsi:type="dcterms:W3CDTF">2020-07-21T13:14:06Z</dcterms:created>
  <dcterms:modified xsi:type="dcterms:W3CDTF">2020-07-27T21:17:53Z</dcterms:modified>
</cp:coreProperties>
</file>