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31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C62FB8-EC77-4996-A379-DA4B36225900}" v="4" dt="2020-07-27T21:49:33.4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45" autoAdjust="0"/>
  </p:normalViewPr>
  <p:slideViewPr>
    <p:cSldViewPr snapToGrid="0">
      <p:cViewPr varScale="1">
        <p:scale>
          <a:sx n="70" d="100"/>
          <a:sy n="70" d="100"/>
        </p:scale>
        <p:origin x="792" y="60"/>
      </p:cViewPr>
      <p:guideLst/>
    </p:cSldViewPr>
  </p:slideViewPr>
  <p:notesTextViewPr>
    <p:cViewPr>
      <p:scale>
        <a:sx n="1" d="1"/>
        <a:sy n="1" d="1"/>
      </p:scale>
      <p:origin x="0" y="0"/>
    </p:cViewPr>
  </p:notesTextViewPr>
  <p:notesViewPr>
    <p:cSldViewPr snapToGrid="0">
      <p:cViewPr>
        <p:scale>
          <a:sx n="250" d="100"/>
          <a:sy n="250" d="100"/>
        </p:scale>
        <p:origin x="312" y="-70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ca Brennan" userId="497f04b7-bcfa-4f6d-a008-0f9ffad50ba0" providerId="ADAL" clId="{AFC62FB8-EC77-4996-A379-DA4B36225900}"/>
    <pc:docChg chg="undo custSel modSld">
      <pc:chgData name="Monica Brennan" userId="497f04b7-bcfa-4f6d-a008-0f9ffad50ba0" providerId="ADAL" clId="{AFC62FB8-EC77-4996-A379-DA4B36225900}" dt="2020-07-27T21:49:35.252" v="48" actId="6549"/>
      <pc:docMkLst>
        <pc:docMk/>
      </pc:docMkLst>
      <pc:sldChg chg="modSp">
        <pc:chgData name="Monica Brennan" userId="497f04b7-bcfa-4f6d-a008-0f9ffad50ba0" providerId="ADAL" clId="{AFC62FB8-EC77-4996-A379-DA4B36225900}" dt="2020-07-27T21:49:35.252" v="48" actId="6549"/>
        <pc:sldMkLst>
          <pc:docMk/>
          <pc:sldMk cId="214055265" sldId="312"/>
        </pc:sldMkLst>
        <pc:spChg chg="mod">
          <ac:chgData name="Monica Brennan" userId="497f04b7-bcfa-4f6d-a008-0f9ffad50ba0" providerId="ADAL" clId="{AFC62FB8-EC77-4996-A379-DA4B36225900}" dt="2020-07-27T21:49:35.252" v="48" actId="6549"/>
          <ac:spMkLst>
            <pc:docMk/>
            <pc:sldMk cId="214055265" sldId="312"/>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A3171A-0EC3-4BC7-B0F2-DC2727E362FA}" type="datetimeFigureOut">
              <a:rPr lang="en-US" smtClean="0"/>
              <a:t>8/13/2020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672E82-C65B-4B55-9196-F9963033CD4E}" type="slidenum">
              <a:rPr lang="en-US" smtClean="0"/>
              <a:t>‹#›</a:t>
            </a:fld>
            <a:endParaRPr lang="en-US"/>
          </a:p>
        </p:txBody>
      </p:sp>
    </p:spTree>
    <p:extLst>
      <p:ext uri="{BB962C8B-B14F-4D97-AF65-F5344CB8AC3E}">
        <p14:creationId xmlns:p14="http://schemas.microsoft.com/office/powerpoint/2010/main" val="2779820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80924"/>
          </a:xfrm>
        </p:spPr>
        <p:txBody>
          <a:bodyPr/>
          <a:lstStyle/>
          <a:p>
            <a:r>
              <a:rPr lang="en-US" sz="1000" b="1" dirty="0"/>
              <a:t>The Leonardo Challenge: s</a:t>
            </a:r>
            <a:r>
              <a:rPr lang="en-US" sz="1000" dirty="0"/>
              <a:t>ponsored through the Eli Whitney Museum; create a series of Design Arts exercises for children; Students will be challenged to look at the world differently, work collaboratively and step out of their comfort spaces. The 27th challenge will be announced this coming fall.  Each year, the challenge is a new idea, a new topic, a new concept!  Under the leadership of our Honors faculty at Kennebec Valley Community College, we hope to participate in the 27</a:t>
            </a:r>
            <a:r>
              <a:rPr lang="en-US" sz="1000" baseline="30000" dirty="0"/>
              <a:t>th</a:t>
            </a:r>
            <a:r>
              <a:rPr lang="en-US" sz="1000" dirty="0"/>
              <a:t> Leonardo Challenge encouraging students to think, create and innovate! Work will be ongoing during the Fall semester into spring. We hope to apply for a mini grant through the KVCC Foundation to cover entry costs for faculty and students.</a:t>
            </a:r>
          </a:p>
          <a:p>
            <a:r>
              <a:rPr lang="en-US" sz="1000" b="1" dirty="0"/>
              <a:t> </a:t>
            </a:r>
            <a:endParaRPr lang="en-US" sz="1000" dirty="0"/>
          </a:p>
          <a:p>
            <a:r>
              <a:rPr lang="en-US" sz="1000" b="1" dirty="0"/>
              <a:t>The </a:t>
            </a:r>
            <a:r>
              <a:rPr lang="en-US" sz="1000" b="1" dirty="0" err="1"/>
              <a:t>Dirigo</a:t>
            </a:r>
            <a:r>
              <a:rPr lang="en-US" sz="1000" b="1" dirty="0"/>
              <a:t> Challenge</a:t>
            </a:r>
            <a:endParaRPr lang="en-US" sz="1000" dirty="0"/>
          </a:p>
          <a:p>
            <a:r>
              <a:rPr lang="en-US" sz="1000" dirty="0"/>
              <a:t>The Maine state motto refers to "I lead" and is reflected in the state seal created by a Maine citizen in Hallowell, Maine.  The KVCC community prides itself in the ability of our students and community to be skilled leaders in their field.  We encourage our students to accept the </a:t>
            </a:r>
            <a:r>
              <a:rPr lang="en-US" sz="1000" dirty="0" err="1"/>
              <a:t>Dirigo</a:t>
            </a:r>
            <a:r>
              <a:rPr lang="en-US" sz="1000" dirty="0"/>
              <a:t> challenge to demonstrate their ability to lead in creativity, service, and innovation.  We challenge you to show how small changes can be made into larger systemic movements.  Simply indicate that you are going to start a movement and what that idea is. Examples: Start a recycling campaign; Encourage a campus-wide KVCC spirit day(s) each month; Influence greater numbers of people to register to vote</a:t>
            </a:r>
          </a:p>
          <a:p>
            <a:r>
              <a:rPr lang="en-US" sz="1000" dirty="0"/>
              <a:t> </a:t>
            </a:r>
          </a:p>
          <a:p>
            <a:r>
              <a:rPr lang="en-US" sz="1000" b="1" dirty="0"/>
              <a:t>What’s Your Big Lie?</a:t>
            </a:r>
            <a:endParaRPr lang="en-US" sz="1000" dirty="0"/>
          </a:p>
          <a:p>
            <a:r>
              <a:rPr lang="en-US" sz="1000" dirty="0"/>
              <a:t>What’s Your Big Lie? is a mental health program based on the idea that we are all living a big lie – something we hide from the world that impacts our sense of wellbeing.</a:t>
            </a:r>
          </a:p>
          <a:p>
            <a:r>
              <a:rPr lang="en-US" sz="1000" dirty="0"/>
              <a:t>Based on the work of Jordan </a:t>
            </a:r>
            <a:r>
              <a:rPr lang="en-US" sz="1000" dirty="0" err="1"/>
              <a:t>Axani</a:t>
            </a:r>
            <a:r>
              <a:rPr lang="en-US" sz="1000" dirty="0"/>
              <a:t>, the founder of this program, the TRIO program and Student Life will take this concept virtual. The goal is to help build confidence, </a:t>
            </a:r>
          </a:p>
          <a:p>
            <a:r>
              <a:rPr lang="en-US" sz="1000" dirty="0"/>
              <a:t>wellbeing and to see that we are not alone – we are all connected!</a:t>
            </a:r>
          </a:p>
          <a:p>
            <a:endParaRPr lang="en-US" dirty="0"/>
          </a:p>
        </p:txBody>
      </p:sp>
      <p:sp>
        <p:nvSpPr>
          <p:cNvPr id="4" name="Slide Number Placeholder 3"/>
          <p:cNvSpPr>
            <a:spLocks noGrp="1"/>
          </p:cNvSpPr>
          <p:nvPr>
            <p:ph type="sldNum" sz="quarter" idx="5"/>
          </p:nvPr>
        </p:nvSpPr>
        <p:spPr/>
        <p:txBody>
          <a:bodyPr/>
          <a:lstStyle/>
          <a:p>
            <a:fld id="{68322CDD-9D6C-4F63-9EC2-648226624108}" type="slidenum">
              <a:rPr lang="en-US" smtClean="0"/>
              <a:t>1</a:t>
            </a:fld>
            <a:endParaRPr lang="en-US"/>
          </a:p>
        </p:txBody>
      </p:sp>
    </p:spTree>
    <p:extLst>
      <p:ext uri="{BB962C8B-B14F-4D97-AF65-F5344CB8AC3E}">
        <p14:creationId xmlns:p14="http://schemas.microsoft.com/office/powerpoint/2010/main" val="3125259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DDD6A-4347-4925-A153-A40B9B1344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517D75-BE54-4FA4-8C3B-CEFCA65FF0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A24BFD-F92A-4F2A-9F33-494117FD9DF4}"/>
              </a:ext>
            </a:extLst>
          </p:cNvPr>
          <p:cNvSpPr>
            <a:spLocks noGrp="1"/>
          </p:cNvSpPr>
          <p:nvPr>
            <p:ph type="dt" sz="half" idx="10"/>
          </p:nvPr>
        </p:nvSpPr>
        <p:spPr/>
        <p:txBody>
          <a:bodyPr/>
          <a:lstStyle/>
          <a:p>
            <a:fld id="{6A2ED0B5-0304-427F-9DA4-74648D43A48A}" type="datetimeFigureOut">
              <a:rPr lang="en-US" smtClean="0"/>
              <a:t>8/13/2020</a:t>
            </a:fld>
            <a:endParaRPr lang="en-US"/>
          </a:p>
        </p:txBody>
      </p:sp>
      <p:sp>
        <p:nvSpPr>
          <p:cNvPr id="5" name="Footer Placeholder 4">
            <a:extLst>
              <a:ext uri="{FF2B5EF4-FFF2-40B4-BE49-F238E27FC236}">
                <a16:creationId xmlns:a16="http://schemas.microsoft.com/office/drawing/2014/main" id="{C8704AE1-692A-4A13-981C-EDD526D9F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8B4F1A-E538-43D2-BAD2-BB58629AA53F}"/>
              </a:ext>
            </a:extLst>
          </p:cNvPr>
          <p:cNvSpPr>
            <a:spLocks noGrp="1"/>
          </p:cNvSpPr>
          <p:nvPr>
            <p:ph type="sldNum" sz="quarter" idx="12"/>
          </p:nvPr>
        </p:nvSpPr>
        <p:spPr/>
        <p:txBody>
          <a:bodyPr/>
          <a:lstStyle/>
          <a:p>
            <a:fld id="{66F305B5-C008-4F2C-9C7D-598333C0BEB6}" type="slidenum">
              <a:rPr lang="en-US" smtClean="0"/>
              <a:t>‹#›</a:t>
            </a:fld>
            <a:endParaRPr lang="en-US"/>
          </a:p>
        </p:txBody>
      </p:sp>
    </p:spTree>
    <p:extLst>
      <p:ext uri="{BB962C8B-B14F-4D97-AF65-F5344CB8AC3E}">
        <p14:creationId xmlns:p14="http://schemas.microsoft.com/office/powerpoint/2010/main" val="1417086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24BD0-6842-413F-882C-2ABD344341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FEC14A-CF81-4EFD-971C-A86B6B8E1D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658558-71F2-46FB-911D-419174F03A20}"/>
              </a:ext>
            </a:extLst>
          </p:cNvPr>
          <p:cNvSpPr>
            <a:spLocks noGrp="1"/>
          </p:cNvSpPr>
          <p:nvPr>
            <p:ph type="dt" sz="half" idx="10"/>
          </p:nvPr>
        </p:nvSpPr>
        <p:spPr/>
        <p:txBody>
          <a:bodyPr/>
          <a:lstStyle/>
          <a:p>
            <a:fld id="{6A2ED0B5-0304-427F-9DA4-74648D43A48A}" type="datetimeFigureOut">
              <a:rPr lang="en-US" smtClean="0"/>
              <a:t>8/13/2020</a:t>
            </a:fld>
            <a:endParaRPr lang="en-US"/>
          </a:p>
        </p:txBody>
      </p:sp>
      <p:sp>
        <p:nvSpPr>
          <p:cNvPr id="5" name="Footer Placeholder 4">
            <a:extLst>
              <a:ext uri="{FF2B5EF4-FFF2-40B4-BE49-F238E27FC236}">
                <a16:creationId xmlns:a16="http://schemas.microsoft.com/office/drawing/2014/main" id="{3C3FB0EE-35CE-411C-8479-A69939DED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FC124-03D9-404F-9ED5-A3BA3B512E52}"/>
              </a:ext>
            </a:extLst>
          </p:cNvPr>
          <p:cNvSpPr>
            <a:spLocks noGrp="1"/>
          </p:cNvSpPr>
          <p:nvPr>
            <p:ph type="sldNum" sz="quarter" idx="12"/>
          </p:nvPr>
        </p:nvSpPr>
        <p:spPr/>
        <p:txBody>
          <a:bodyPr/>
          <a:lstStyle/>
          <a:p>
            <a:fld id="{66F305B5-C008-4F2C-9C7D-598333C0BEB6}" type="slidenum">
              <a:rPr lang="en-US" smtClean="0"/>
              <a:t>‹#›</a:t>
            </a:fld>
            <a:endParaRPr lang="en-US"/>
          </a:p>
        </p:txBody>
      </p:sp>
    </p:spTree>
    <p:extLst>
      <p:ext uri="{BB962C8B-B14F-4D97-AF65-F5344CB8AC3E}">
        <p14:creationId xmlns:p14="http://schemas.microsoft.com/office/powerpoint/2010/main" val="1583489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DD69B6-310E-4739-9751-D0A8E6207F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A081B6-0C93-47A0-B840-620075FB71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0A15F4-FF35-4EE3-A11C-7DEE6AACFB31}"/>
              </a:ext>
            </a:extLst>
          </p:cNvPr>
          <p:cNvSpPr>
            <a:spLocks noGrp="1"/>
          </p:cNvSpPr>
          <p:nvPr>
            <p:ph type="dt" sz="half" idx="10"/>
          </p:nvPr>
        </p:nvSpPr>
        <p:spPr/>
        <p:txBody>
          <a:bodyPr/>
          <a:lstStyle/>
          <a:p>
            <a:fld id="{6A2ED0B5-0304-427F-9DA4-74648D43A48A}" type="datetimeFigureOut">
              <a:rPr lang="en-US" smtClean="0"/>
              <a:t>8/13/2020</a:t>
            </a:fld>
            <a:endParaRPr lang="en-US"/>
          </a:p>
        </p:txBody>
      </p:sp>
      <p:sp>
        <p:nvSpPr>
          <p:cNvPr id="5" name="Footer Placeholder 4">
            <a:extLst>
              <a:ext uri="{FF2B5EF4-FFF2-40B4-BE49-F238E27FC236}">
                <a16:creationId xmlns:a16="http://schemas.microsoft.com/office/drawing/2014/main" id="{7525ED5A-1D72-4D2E-9A49-EEEA5EF6F1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03B046-BB5E-4118-9A2C-A363F3D26F2F}"/>
              </a:ext>
            </a:extLst>
          </p:cNvPr>
          <p:cNvSpPr>
            <a:spLocks noGrp="1"/>
          </p:cNvSpPr>
          <p:nvPr>
            <p:ph type="sldNum" sz="quarter" idx="12"/>
          </p:nvPr>
        </p:nvSpPr>
        <p:spPr/>
        <p:txBody>
          <a:bodyPr/>
          <a:lstStyle/>
          <a:p>
            <a:fld id="{66F305B5-C008-4F2C-9C7D-598333C0BEB6}" type="slidenum">
              <a:rPr lang="en-US" smtClean="0"/>
              <a:t>‹#›</a:t>
            </a:fld>
            <a:endParaRPr lang="en-US"/>
          </a:p>
        </p:txBody>
      </p:sp>
    </p:spTree>
    <p:extLst>
      <p:ext uri="{BB962C8B-B14F-4D97-AF65-F5344CB8AC3E}">
        <p14:creationId xmlns:p14="http://schemas.microsoft.com/office/powerpoint/2010/main" val="4238934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CB749-5E42-4D75-B65F-1AC20D6F85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7F6770-630A-45D5-A8E7-D308336990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ED58D4-DF43-4F72-BF25-AD0DBFC83C97}"/>
              </a:ext>
            </a:extLst>
          </p:cNvPr>
          <p:cNvSpPr>
            <a:spLocks noGrp="1"/>
          </p:cNvSpPr>
          <p:nvPr>
            <p:ph type="dt" sz="half" idx="10"/>
          </p:nvPr>
        </p:nvSpPr>
        <p:spPr/>
        <p:txBody>
          <a:bodyPr/>
          <a:lstStyle/>
          <a:p>
            <a:fld id="{6A2ED0B5-0304-427F-9DA4-74648D43A48A}" type="datetimeFigureOut">
              <a:rPr lang="en-US" smtClean="0"/>
              <a:t>8/13/2020</a:t>
            </a:fld>
            <a:endParaRPr lang="en-US"/>
          </a:p>
        </p:txBody>
      </p:sp>
      <p:sp>
        <p:nvSpPr>
          <p:cNvPr id="5" name="Footer Placeholder 4">
            <a:extLst>
              <a:ext uri="{FF2B5EF4-FFF2-40B4-BE49-F238E27FC236}">
                <a16:creationId xmlns:a16="http://schemas.microsoft.com/office/drawing/2014/main" id="{1274FE21-E37C-41B7-8F6F-485AC752BA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53E529-FF3E-4FB3-AB51-86A224896D1C}"/>
              </a:ext>
            </a:extLst>
          </p:cNvPr>
          <p:cNvSpPr>
            <a:spLocks noGrp="1"/>
          </p:cNvSpPr>
          <p:nvPr>
            <p:ph type="sldNum" sz="quarter" idx="12"/>
          </p:nvPr>
        </p:nvSpPr>
        <p:spPr/>
        <p:txBody>
          <a:bodyPr/>
          <a:lstStyle/>
          <a:p>
            <a:fld id="{66F305B5-C008-4F2C-9C7D-598333C0BEB6}" type="slidenum">
              <a:rPr lang="en-US" smtClean="0"/>
              <a:t>‹#›</a:t>
            </a:fld>
            <a:endParaRPr lang="en-US"/>
          </a:p>
        </p:txBody>
      </p:sp>
    </p:spTree>
    <p:extLst>
      <p:ext uri="{BB962C8B-B14F-4D97-AF65-F5344CB8AC3E}">
        <p14:creationId xmlns:p14="http://schemas.microsoft.com/office/powerpoint/2010/main" val="3436172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F391-0C9D-43F3-AF4C-B5E09BBF4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88A8ABF-FF27-4E15-9934-BC29B1A74E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ABE1A2-0F7C-4FD4-AF2D-E551FCB70647}"/>
              </a:ext>
            </a:extLst>
          </p:cNvPr>
          <p:cNvSpPr>
            <a:spLocks noGrp="1"/>
          </p:cNvSpPr>
          <p:nvPr>
            <p:ph type="dt" sz="half" idx="10"/>
          </p:nvPr>
        </p:nvSpPr>
        <p:spPr/>
        <p:txBody>
          <a:bodyPr/>
          <a:lstStyle/>
          <a:p>
            <a:fld id="{6A2ED0B5-0304-427F-9DA4-74648D43A48A}" type="datetimeFigureOut">
              <a:rPr lang="en-US" smtClean="0"/>
              <a:t>8/13/2020</a:t>
            </a:fld>
            <a:endParaRPr lang="en-US"/>
          </a:p>
        </p:txBody>
      </p:sp>
      <p:sp>
        <p:nvSpPr>
          <p:cNvPr id="5" name="Footer Placeholder 4">
            <a:extLst>
              <a:ext uri="{FF2B5EF4-FFF2-40B4-BE49-F238E27FC236}">
                <a16:creationId xmlns:a16="http://schemas.microsoft.com/office/drawing/2014/main" id="{74E0BB07-D605-4DB1-90DB-92DA615CB0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13EF3D-4C03-4825-91C8-72781E0D9AFC}"/>
              </a:ext>
            </a:extLst>
          </p:cNvPr>
          <p:cNvSpPr>
            <a:spLocks noGrp="1"/>
          </p:cNvSpPr>
          <p:nvPr>
            <p:ph type="sldNum" sz="quarter" idx="12"/>
          </p:nvPr>
        </p:nvSpPr>
        <p:spPr/>
        <p:txBody>
          <a:bodyPr/>
          <a:lstStyle/>
          <a:p>
            <a:fld id="{66F305B5-C008-4F2C-9C7D-598333C0BEB6}" type="slidenum">
              <a:rPr lang="en-US" smtClean="0"/>
              <a:t>‹#›</a:t>
            </a:fld>
            <a:endParaRPr lang="en-US"/>
          </a:p>
        </p:txBody>
      </p:sp>
    </p:spTree>
    <p:extLst>
      <p:ext uri="{BB962C8B-B14F-4D97-AF65-F5344CB8AC3E}">
        <p14:creationId xmlns:p14="http://schemas.microsoft.com/office/powerpoint/2010/main" val="550392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8E6BB-6FF5-4412-8725-09D8CD5B93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4D554D-11BF-4AD8-B4DD-EEEFCFD039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3DF898-F930-49FE-A864-03D1B39B15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0247F8-C7B4-4473-B1FD-72CE8DC44E45}"/>
              </a:ext>
            </a:extLst>
          </p:cNvPr>
          <p:cNvSpPr>
            <a:spLocks noGrp="1"/>
          </p:cNvSpPr>
          <p:nvPr>
            <p:ph type="dt" sz="half" idx="10"/>
          </p:nvPr>
        </p:nvSpPr>
        <p:spPr/>
        <p:txBody>
          <a:bodyPr/>
          <a:lstStyle/>
          <a:p>
            <a:fld id="{6A2ED0B5-0304-427F-9DA4-74648D43A48A}" type="datetimeFigureOut">
              <a:rPr lang="en-US" smtClean="0"/>
              <a:t>8/13/2020</a:t>
            </a:fld>
            <a:endParaRPr lang="en-US"/>
          </a:p>
        </p:txBody>
      </p:sp>
      <p:sp>
        <p:nvSpPr>
          <p:cNvPr id="6" name="Footer Placeholder 5">
            <a:extLst>
              <a:ext uri="{FF2B5EF4-FFF2-40B4-BE49-F238E27FC236}">
                <a16:creationId xmlns:a16="http://schemas.microsoft.com/office/drawing/2014/main" id="{56FE2A7A-842F-4826-BDB5-6C8059E5DB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54A170-7292-441B-9ECA-8C1410E8CAB5}"/>
              </a:ext>
            </a:extLst>
          </p:cNvPr>
          <p:cNvSpPr>
            <a:spLocks noGrp="1"/>
          </p:cNvSpPr>
          <p:nvPr>
            <p:ph type="sldNum" sz="quarter" idx="12"/>
          </p:nvPr>
        </p:nvSpPr>
        <p:spPr/>
        <p:txBody>
          <a:bodyPr/>
          <a:lstStyle/>
          <a:p>
            <a:fld id="{66F305B5-C008-4F2C-9C7D-598333C0BEB6}" type="slidenum">
              <a:rPr lang="en-US" smtClean="0"/>
              <a:t>‹#›</a:t>
            </a:fld>
            <a:endParaRPr lang="en-US"/>
          </a:p>
        </p:txBody>
      </p:sp>
    </p:spTree>
    <p:extLst>
      <p:ext uri="{BB962C8B-B14F-4D97-AF65-F5344CB8AC3E}">
        <p14:creationId xmlns:p14="http://schemas.microsoft.com/office/powerpoint/2010/main" val="216496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A4457-907A-4084-A10E-0CD193E8BE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215663-C70D-4BF6-A097-A2270390FD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806AD0-19F2-4859-990B-80222CD503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075C62-09C7-40DB-8830-6B1AB4BA64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3028C7-0C0E-4DB5-8DAF-26A0DF3803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298907-BCB5-4977-A89B-D0EFBC902730}"/>
              </a:ext>
            </a:extLst>
          </p:cNvPr>
          <p:cNvSpPr>
            <a:spLocks noGrp="1"/>
          </p:cNvSpPr>
          <p:nvPr>
            <p:ph type="dt" sz="half" idx="10"/>
          </p:nvPr>
        </p:nvSpPr>
        <p:spPr/>
        <p:txBody>
          <a:bodyPr/>
          <a:lstStyle/>
          <a:p>
            <a:fld id="{6A2ED0B5-0304-427F-9DA4-74648D43A48A}" type="datetimeFigureOut">
              <a:rPr lang="en-US" smtClean="0"/>
              <a:t>8/13/2020</a:t>
            </a:fld>
            <a:endParaRPr lang="en-US"/>
          </a:p>
        </p:txBody>
      </p:sp>
      <p:sp>
        <p:nvSpPr>
          <p:cNvPr id="8" name="Footer Placeholder 7">
            <a:extLst>
              <a:ext uri="{FF2B5EF4-FFF2-40B4-BE49-F238E27FC236}">
                <a16:creationId xmlns:a16="http://schemas.microsoft.com/office/drawing/2014/main" id="{4B3589C2-EC0B-436A-ADCA-45BF0EF432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09D5E2-45E6-4464-BE82-4B267172FF1E}"/>
              </a:ext>
            </a:extLst>
          </p:cNvPr>
          <p:cNvSpPr>
            <a:spLocks noGrp="1"/>
          </p:cNvSpPr>
          <p:nvPr>
            <p:ph type="sldNum" sz="quarter" idx="12"/>
          </p:nvPr>
        </p:nvSpPr>
        <p:spPr/>
        <p:txBody>
          <a:bodyPr/>
          <a:lstStyle/>
          <a:p>
            <a:fld id="{66F305B5-C008-4F2C-9C7D-598333C0BEB6}" type="slidenum">
              <a:rPr lang="en-US" smtClean="0"/>
              <a:t>‹#›</a:t>
            </a:fld>
            <a:endParaRPr lang="en-US"/>
          </a:p>
        </p:txBody>
      </p:sp>
    </p:spTree>
    <p:extLst>
      <p:ext uri="{BB962C8B-B14F-4D97-AF65-F5344CB8AC3E}">
        <p14:creationId xmlns:p14="http://schemas.microsoft.com/office/powerpoint/2010/main" val="65937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0A77D-809C-4BD3-AEF3-AC3047443E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1C42C1-9A70-4ED7-B5E7-A81FA51DF0BF}"/>
              </a:ext>
            </a:extLst>
          </p:cNvPr>
          <p:cNvSpPr>
            <a:spLocks noGrp="1"/>
          </p:cNvSpPr>
          <p:nvPr>
            <p:ph type="dt" sz="half" idx="10"/>
          </p:nvPr>
        </p:nvSpPr>
        <p:spPr/>
        <p:txBody>
          <a:bodyPr/>
          <a:lstStyle/>
          <a:p>
            <a:fld id="{6A2ED0B5-0304-427F-9DA4-74648D43A48A}" type="datetimeFigureOut">
              <a:rPr lang="en-US" smtClean="0"/>
              <a:t>8/13/2020</a:t>
            </a:fld>
            <a:endParaRPr lang="en-US"/>
          </a:p>
        </p:txBody>
      </p:sp>
      <p:sp>
        <p:nvSpPr>
          <p:cNvPr id="4" name="Footer Placeholder 3">
            <a:extLst>
              <a:ext uri="{FF2B5EF4-FFF2-40B4-BE49-F238E27FC236}">
                <a16:creationId xmlns:a16="http://schemas.microsoft.com/office/drawing/2014/main" id="{DCAA4F46-B0E4-4C58-9D4C-50E7FE2BE2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21A882-E023-4FC1-A8DA-48330B5964FA}"/>
              </a:ext>
            </a:extLst>
          </p:cNvPr>
          <p:cNvSpPr>
            <a:spLocks noGrp="1"/>
          </p:cNvSpPr>
          <p:nvPr>
            <p:ph type="sldNum" sz="quarter" idx="12"/>
          </p:nvPr>
        </p:nvSpPr>
        <p:spPr/>
        <p:txBody>
          <a:bodyPr/>
          <a:lstStyle/>
          <a:p>
            <a:fld id="{66F305B5-C008-4F2C-9C7D-598333C0BEB6}" type="slidenum">
              <a:rPr lang="en-US" smtClean="0"/>
              <a:t>‹#›</a:t>
            </a:fld>
            <a:endParaRPr lang="en-US"/>
          </a:p>
        </p:txBody>
      </p:sp>
    </p:spTree>
    <p:extLst>
      <p:ext uri="{BB962C8B-B14F-4D97-AF65-F5344CB8AC3E}">
        <p14:creationId xmlns:p14="http://schemas.microsoft.com/office/powerpoint/2010/main" val="2463848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A6E9BD-6A46-4A83-8CB6-ADE71D68A69B}"/>
              </a:ext>
            </a:extLst>
          </p:cNvPr>
          <p:cNvSpPr>
            <a:spLocks noGrp="1"/>
          </p:cNvSpPr>
          <p:nvPr>
            <p:ph type="dt" sz="half" idx="10"/>
          </p:nvPr>
        </p:nvSpPr>
        <p:spPr/>
        <p:txBody>
          <a:bodyPr/>
          <a:lstStyle/>
          <a:p>
            <a:fld id="{6A2ED0B5-0304-427F-9DA4-74648D43A48A}" type="datetimeFigureOut">
              <a:rPr lang="en-US" smtClean="0"/>
              <a:t>8/13/2020</a:t>
            </a:fld>
            <a:endParaRPr lang="en-US"/>
          </a:p>
        </p:txBody>
      </p:sp>
      <p:sp>
        <p:nvSpPr>
          <p:cNvPr id="3" name="Footer Placeholder 2">
            <a:extLst>
              <a:ext uri="{FF2B5EF4-FFF2-40B4-BE49-F238E27FC236}">
                <a16:creationId xmlns:a16="http://schemas.microsoft.com/office/drawing/2014/main" id="{756F10E8-2C10-4042-B450-F6ADEC56FD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948E13-8B2B-4046-B604-B490D8A2E3E8}"/>
              </a:ext>
            </a:extLst>
          </p:cNvPr>
          <p:cNvSpPr>
            <a:spLocks noGrp="1"/>
          </p:cNvSpPr>
          <p:nvPr>
            <p:ph type="sldNum" sz="quarter" idx="12"/>
          </p:nvPr>
        </p:nvSpPr>
        <p:spPr/>
        <p:txBody>
          <a:bodyPr/>
          <a:lstStyle/>
          <a:p>
            <a:fld id="{66F305B5-C008-4F2C-9C7D-598333C0BEB6}" type="slidenum">
              <a:rPr lang="en-US" smtClean="0"/>
              <a:t>‹#›</a:t>
            </a:fld>
            <a:endParaRPr lang="en-US"/>
          </a:p>
        </p:txBody>
      </p:sp>
    </p:spTree>
    <p:extLst>
      <p:ext uri="{BB962C8B-B14F-4D97-AF65-F5344CB8AC3E}">
        <p14:creationId xmlns:p14="http://schemas.microsoft.com/office/powerpoint/2010/main" val="3303076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F9A14-C01E-4899-BBDF-AD73D7CF12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5D5731-7E36-448D-B902-E3334499F1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344D11-1384-4590-B0A8-E3D1DEB711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2A7946-1B69-4E1A-BB0A-89434A45931D}"/>
              </a:ext>
            </a:extLst>
          </p:cNvPr>
          <p:cNvSpPr>
            <a:spLocks noGrp="1"/>
          </p:cNvSpPr>
          <p:nvPr>
            <p:ph type="dt" sz="half" idx="10"/>
          </p:nvPr>
        </p:nvSpPr>
        <p:spPr/>
        <p:txBody>
          <a:bodyPr/>
          <a:lstStyle/>
          <a:p>
            <a:fld id="{6A2ED0B5-0304-427F-9DA4-74648D43A48A}" type="datetimeFigureOut">
              <a:rPr lang="en-US" smtClean="0"/>
              <a:t>8/13/2020</a:t>
            </a:fld>
            <a:endParaRPr lang="en-US"/>
          </a:p>
        </p:txBody>
      </p:sp>
      <p:sp>
        <p:nvSpPr>
          <p:cNvPr id="6" name="Footer Placeholder 5">
            <a:extLst>
              <a:ext uri="{FF2B5EF4-FFF2-40B4-BE49-F238E27FC236}">
                <a16:creationId xmlns:a16="http://schemas.microsoft.com/office/drawing/2014/main" id="{83E89A64-C451-4458-8EB0-E5A2DF5030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6024F8-1F87-4F80-8E8A-A8BC97A96A17}"/>
              </a:ext>
            </a:extLst>
          </p:cNvPr>
          <p:cNvSpPr>
            <a:spLocks noGrp="1"/>
          </p:cNvSpPr>
          <p:nvPr>
            <p:ph type="sldNum" sz="quarter" idx="12"/>
          </p:nvPr>
        </p:nvSpPr>
        <p:spPr/>
        <p:txBody>
          <a:bodyPr/>
          <a:lstStyle/>
          <a:p>
            <a:fld id="{66F305B5-C008-4F2C-9C7D-598333C0BEB6}" type="slidenum">
              <a:rPr lang="en-US" smtClean="0"/>
              <a:t>‹#›</a:t>
            </a:fld>
            <a:endParaRPr lang="en-US"/>
          </a:p>
        </p:txBody>
      </p:sp>
    </p:spTree>
    <p:extLst>
      <p:ext uri="{BB962C8B-B14F-4D97-AF65-F5344CB8AC3E}">
        <p14:creationId xmlns:p14="http://schemas.microsoft.com/office/powerpoint/2010/main" val="2331752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57E2B-27A2-4967-B1B6-01DCB64D72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60F31B-BFFA-4ACD-80A9-6D974C8D67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3CC1F0-5F35-4FC9-A4F1-AD5E38F30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936A10-95B9-4CC5-8BB8-D7B643EE52E7}"/>
              </a:ext>
            </a:extLst>
          </p:cNvPr>
          <p:cNvSpPr>
            <a:spLocks noGrp="1"/>
          </p:cNvSpPr>
          <p:nvPr>
            <p:ph type="dt" sz="half" idx="10"/>
          </p:nvPr>
        </p:nvSpPr>
        <p:spPr/>
        <p:txBody>
          <a:bodyPr/>
          <a:lstStyle/>
          <a:p>
            <a:fld id="{6A2ED0B5-0304-427F-9DA4-74648D43A48A}" type="datetimeFigureOut">
              <a:rPr lang="en-US" smtClean="0"/>
              <a:t>8/13/2020</a:t>
            </a:fld>
            <a:endParaRPr lang="en-US"/>
          </a:p>
        </p:txBody>
      </p:sp>
      <p:sp>
        <p:nvSpPr>
          <p:cNvPr id="6" name="Footer Placeholder 5">
            <a:extLst>
              <a:ext uri="{FF2B5EF4-FFF2-40B4-BE49-F238E27FC236}">
                <a16:creationId xmlns:a16="http://schemas.microsoft.com/office/drawing/2014/main" id="{EBA8DFCF-0C39-4898-821D-FAB150FD89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0D0CD2-7644-432E-B639-C14A10515796}"/>
              </a:ext>
            </a:extLst>
          </p:cNvPr>
          <p:cNvSpPr>
            <a:spLocks noGrp="1"/>
          </p:cNvSpPr>
          <p:nvPr>
            <p:ph type="sldNum" sz="quarter" idx="12"/>
          </p:nvPr>
        </p:nvSpPr>
        <p:spPr/>
        <p:txBody>
          <a:bodyPr/>
          <a:lstStyle/>
          <a:p>
            <a:fld id="{66F305B5-C008-4F2C-9C7D-598333C0BEB6}" type="slidenum">
              <a:rPr lang="en-US" smtClean="0"/>
              <a:t>‹#›</a:t>
            </a:fld>
            <a:endParaRPr lang="en-US"/>
          </a:p>
        </p:txBody>
      </p:sp>
    </p:spTree>
    <p:extLst>
      <p:ext uri="{BB962C8B-B14F-4D97-AF65-F5344CB8AC3E}">
        <p14:creationId xmlns:p14="http://schemas.microsoft.com/office/powerpoint/2010/main" val="1141405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DA2F12-F6E6-4F66-88EA-C3927F8397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A990A9-20E8-459A-B63C-9330AB31EC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AFDE0B-148E-4AB0-8005-C552821210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ED0B5-0304-427F-9DA4-74648D43A48A}" type="datetimeFigureOut">
              <a:rPr lang="en-US" smtClean="0"/>
              <a:t>8/13/2020</a:t>
            </a:fld>
            <a:endParaRPr lang="en-US"/>
          </a:p>
        </p:txBody>
      </p:sp>
      <p:sp>
        <p:nvSpPr>
          <p:cNvPr id="5" name="Footer Placeholder 4">
            <a:extLst>
              <a:ext uri="{FF2B5EF4-FFF2-40B4-BE49-F238E27FC236}">
                <a16:creationId xmlns:a16="http://schemas.microsoft.com/office/drawing/2014/main" id="{B31D5C44-1231-43CA-8BBF-F6838286F0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875BB0-B0EB-402D-8BA7-5F6B43FAEC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305B5-C008-4F2C-9C7D-598333C0BEB6}" type="slidenum">
              <a:rPr lang="en-US" smtClean="0"/>
              <a:t>‹#›</a:t>
            </a:fld>
            <a:endParaRPr lang="en-US"/>
          </a:p>
        </p:txBody>
      </p:sp>
    </p:spTree>
    <p:extLst>
      <p:ext uri="{BB962C8B-B14F-4D97-AF65-F5344CB8AC3E}">
        <p14:creationId xmlns:p14="http://schemas.microsoft.com/office/powerpoint/2010/main" val="2721665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am11.safelinks.protection.outlook.com/?url=https%3A%2F%2Fwww.readyeducation.com%2F&amp;data=02%7C01%7Cpresident%40kvcc.me.edu%7C943b75ed3aec4e89fa3308d82fdaad9c%7C25eb78d160a04eb4aa539f80c186b3e5%7C1%7C0%7C637311963592511602&amp;sdata=3GnG9b2hTlPrAgUQGPx6AjZk8rsJTVnc32OYSnunPtc%3D&amp;reserved=0"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nam11.safelinks.protection.outlook.com/?url=https%3A%2F%2Fwww.mongooseresearch.com%2Fcadence&amp;data=02%7C01%7Cpresident%40kvcc.me.edu%7C943b75ed3aec4e89fa3308d82fdaad9c%7C25eb78d160a04eb4aa539f80c186b3e5%7C1%7C0%7C637311963592516583&amp;sdata=jDkMyoxvedh6M1LhZjrKPQ6p7HDH823p23kKI9xbmXU%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subTitle" idx="4294967295"/>
          </p:nvPr>
        </p:nvSpPr>
        <p:spPr>
          <a:xfrm>
            <a:off x="1347787" y="1881020"/>
            <a:ext cx="9144000" cy="4479676"/>
          </a:xfrm>
        </p:spPr>
        <p:txBody>
          <a:bodyPr>
            <a:normAutofit fontScale="47500" lnSpcReduction="20000"/>
          </a:bodyPr>
          <a:lstStyle/>
          <a:p>
            <a:pPr marL="457200" lvl="1" indent="0" fontAlgn="base">
              <a:buNone/>
            </a:pPr>
            <a:endParaRPr lang="en-US" dirty="0"/>
          </a:p>
          <a:p>
            <a:pPr lvl="1" fontAlgn="base">
              <a:buFont typeface="Wingdings" panose="05000000000000000000" pitchFamily="2" charset="2"/>
              <a:buChar char="Ø"/>
            </a:pPr>
            <a:r>
              <a:rPr lang="en-US" dirty="0"/>
              <a:t>“Welcome Stations” at each entry point</a:t>
            </a:r>
          </a:p>
          <a:p>
            <a:pPr lvl="1" fontAlgn="base">
              <a:buFont typeface="Wingdings" panose="05000000000000000000" pitchFamily="2" charset="2"/>
              <a:buChar char="Ø"/>
            </a:pPr>
            <a:r>
              <a:rPr lang="en-US" dirty="0"/>
              <a:t>Started 24-7 tutoring</a:t>
            </a:r>
          </a:p>
          <a:p>
            <a:pPr lvl="1" fontAlgn="base">
              <a:buFont typeface="Wingdings" panose="05000000000000000000" pitchFamily="2" charset="2"/>
              <a:buChar char="Ø"/>
            </a:pPr>
            <a:r>
              <a:rPr lang="en-US" dirty="0"/>
              <a:t>Encouraging Student Engagement</a:t>
            </a:r>
          </a:p>
          <a:p>
            <a:pPr lvl="2" fontAlgn="base">
              <a:buFont typeface="Wingdings" panose="05000000000000000000" pitchFamily="2" charset="2"/>
              <a:buChar char="v"/>
            </a:pPr>
            <a:r>
              <a:rPr lang="en-US" dirty="0"/>
              <a:t>The Leonardo Challenge</a:t>
            </a:r>
          </a:p>
          <a:p>
            <a:pPr lvl="2" fontAlgn="base">
              <a:buFont typeface="Wingdings" panose="05000000000000000000" pitchFamily="2" charset="2"/>
              <a:buChar char="v"/>
            </a:pPr>
            <a:r>
              <a:rPr lang="en-US" dirty="0"/>
              <a:t>The </a:t>
            </a:r>
            <a:r>
              <a:rPr lang="en-US" dirty="0" err="1"/>
              <a:t>Dirigo</a:t>
            </a:r>
            <a:r>
              <a:rPr lang="en-US" dirty="0"/>
              <a:t> Challenge</a:t>
            </a:r>
          </a:p>
          <a:p>
            <a:pPr lvl="2" fontAlgn="base">
              <a:buFont typeface="Wingdings" panose="05000000000000000000" pitchFamily="2" charset="2"/>
              <a:buChar char="v"/>
            </a:pPr>
            <a:r>
              <a:rPr lang="en-US" dirty="0"/>
              <a:t>What’s Your Big Lie?</a:t>
            </a:r>
          </a:p>
          <a:p>
            <a:pPr lvl="2" fontAlgn="base">
              <a:buFont typeface="Wingdings" panose="05000000000000000000" pitchFamily="2" charset="2"/>
              <a:buChar char="v"/>
            </a:pPr>
            <a:r>
              <a:rPr lang="en-US" dirty="0"/>
              <a:t>Online Yoga, Coffeehouse, Movie nights</a:t>
            </a:r>
          </a:p>
          <a:p>
            <a:pPr lvl="2" fontAlgn="base">
              <a:buFont typeface="Wingdings" panose="05000000000000000000" pitchFamily="2" charset="2"/>
              <a:buChar char="v"/>
            </a:pPr>
            <a:r>
              <a:rPr lang="en-US" dirty="0"/>
              <a:t>Thanksgiving Baskets (75 to 100 baskets for students’ families) - Collection October</a:t>
            </a:r>
          </a:p>
          <a:p>
            <a:pPr lvl="2" fontAlgn="base">
              <a:buFont typeface="Wingdings" panose="05000000000000000000" pitchFamily="2" charset="2"/>
              <a:buChar char="v"/>
            </a:pPr>
            <a:r>
              <a:rPr lang="en-US" dirty="0"/>
              <a:t>Giving Tree for students’ children – Collection October</a:t>
            </a:r>
          </a:p>
          <a:p>
            <a:pPr lvl="1" fontAlgn="base">
              <a:buFont typeface="Wingdings" panose="05000000000000000000" pitchFamily="2" charset="2"/>
              <a:buChar char="Ø"/>
            </a:pPr>
            <a:r>
              <a:rPr lang="en-US" dirty="0" err="1"/>
              <a:t>TRiO</a:t>
            </a:r>
            <a:r>
              <a:rPr lang="en-US" dirty="0"/>
              <a:t> – Common Read – Daring Greatly by </a:t>
            </a:r>
            <a:r>
              <a:rPr lang="en-US" dirty="0" err="1"/>
              <a:t>Brene</a:t>
            </a:r>
            <a:r>
              <a:rPr lang="en-US" dirty="0"/>
              <a:t> Brown</a:t>
            </a:r>
          </a:p>
          <a:p>
            <a:pPr marL="457200" lvl="1" indent="0" fontAlgn="base">
              <a:buNone/>
            </a:pPr>
            <a:r>
              <a:rPr lang="en-US" dirty="0"/>
              <a:t>	</a:t>
            </a:r>
            <a:r>
              <a:rPr lang="en-US" sz="2000" dirty="0"/>
              <a:t>(courage to be vulnerable; how it transforms how we live, love, parent and lead)</a:t>
            </a:r>
          </a:p>
          <a:p>
            <a:pPr lvl="1" fontAlgn="base">
              <a:buFont typeface="Wingdings" panose="05000000000000000000" pitchFamily="2" charset="2"/>
              <a:buChar char="Ø"/>
            </a:pPr>
            <a:r>
              <a:rPr lang="en-US" dirty="0"/>
              <a:t>Use of technology: </a:t>
            </a:r>
          </a:p>
          <a:p>
            <a:pPr lvl="2" fontAlgn="base">
              <a:buFont typeface="Wingdings" panose="05000000000000000000" pitchFamily="2" charset="2"/>
              <a:buChar char="v"/>
            </a:pPr>
            <a:r>
              <a:rPr lang="en-US" dirty="0" err="1"/>
              <a:t>ReadyEducation</a:t>
            </a:r>
            <a:r>
              <a:rPr lang="en-US" dirty="0"/>
              <a:t> (</a:t>
            </a:r>
            <a:r>
              <a:rPr lang="en-US" u="sng" dirty="0">
                <a:hlinkClick r:id="rId3"/>
              </a:rPr>
              <a:t>https://www.readyeducation.com/</a:t>
            </a:r>
            <a:r>
              <a:rPr lang="en-US" dirty="0"/>
              <a:t>) for engagement, information</a:t>
            </a:r>
          </a:p>
          <a:p>
            <a:pPr lvl="2" fontAlgn="base">
              <a:buFont typeface="Wingdings" panose="05000000000000000000" pitchFamily="2" charset="2"/>
              <a:buChar char="v"/>
            </a:pPr>
            <a:r>
              <a:rPr lang="en-US" dirty="0"/>
              <a:t>Mongoose Cadence texting platform (</a:t>
            </a:r>
            <a:r>
              <a:rPr lang="en-US" u="sng" dirty="0">
                <a:hlinkClick r:id="rId4"/>
              </a:rPr>
              <a:t>https://www.mongooseresearch.com/cadence</a:t>
            </a:r>
            <a:r>
              <a:rPr lang="en-US" dirty="0"/>
              <a:t>)</a:t>
            </a:r>
          </a:p>
          <a:p>
            <a:pPr lvl="3" fontAlgn="base">
              <a:buFont typeface="Courier New" panose="02070309020205020404" pitchFamily="49" charset="0"/>
              <a:buChar char="o"/>
            </a:pPr>
            <a:r>
              <a:rPr lang="en-US" dirty="0"/>
              <a:t>can segment students; </a:t>
            </a:r>
          </a:p>
          <a:p>
            <a:pPr lvl="3" fontAlgn="base">
              <a:buFont typeface="Courier New" panose="02070309020205020404" pitchFamily="49" charset="0"/>
              <a:buChar char="o"/>
            </a:pPr>
            <a:r>
              <a:rPr lang="en-US" dirty="0"/>
              <a:t>seeing a 60 to 65 percent response rate within an hour;</a:t>
            </a:r>
          </a:p>
          <a:p>
            <a:pPr lvl="2" fontAlgn="base">
              <a:buFont typeface="Wingdings" panose="05000000000000000000" pitchFamily="2" charset="2"/>
              <a:buChar char="v"/>
            </a:pPr>
            <a:r>
              <a:rPr lang="en-US" dirty="0"/>
              <a:t>Live Chat feature on web page</a:t>
            </a:r>
          </a:p>
          <a:p>
            <a:pPr lvl="1">
              <a:buFont typeface="Wingdings" panose="05000000000000000000" pitchFamily="2" charset="2"/>
              <a:buChar char="Ø"/>
            </a:pPr>
            <a:r>
              <a:rPr lang="en-US" dirty="0"/>
              <a:t>International Clinical Educators (ICE) Learning Center </a:t>
            </a:r>
          </a:p>
          <a:p>
            <a:pPr lvl="2">
              <a:buFont typeface="Wingdings" panose="05000000000000000000" pitchFamily="2" charset="2"/>
              <a:buChar char="v"/>
            </a:pPr>
            <a:r>
              <a:rPr lang="en-US" dirty="0"/>
              <a:t>a series of real-time patient videos that includes psychomotor skills, professional interpersonal communication, interprofessional healthcare communication, and critical thinking.  Designed to enable the PTA program to meet the challenges of engaging lab instruction that cannot be met safely and adequately due to social distancing. </a:t>
            </a:r>
          </a:p>
          <a:p>
            <a:pPr lvl="1" fontAlgn="base">
              <a:buFont typeface="Wingdings" panose="05000000000000000000" pitchFamily="2" charset="2"/>
              <a:buChar char="Ø"/>
            </a:pPr>
            <a:r>
              <a:rPr lang="en-US" dirty="0"/>
              <a:t>Food Pantry open for 1x/week curbside pickup</a:t>
            </a:r>
          </a:p>
          <a:p>
            <a:pPr lvl="1" fontAlgn="base">
              <a:buFont typeface="Wingdings" panose="05000000000000000000" pitchFamily="2" charset="2"/>
              <a:buChar char="Ø"/>
            </a:pPr>
            <a:r>
              <a:rPr lang="en-US" dirty="0"/>
              <a:t>Instruction dual rooms (TA in one room, professor in the other)</a:t>
            </a:r>
          </a:p>
          <a:p>
            <a:pPr lvl="1">
              <a:buFont typeface="Wingdings" panose="05000000000000000000" pitchFamily="2" charset="2"/>
              <a:buChar char="Ø"/>
            </a:pPr>
            <a:r>
              <a:rPr lang="en-US" dirty="0"/>
              <a:t>Key media contacts: Morning Sentinel, Kennebec Journal</a:t>
            </a:r>
          </a:p>
        </p:txBody>
      </p:sp>
      <p:pic>
        <p:nvPicPr>
          <p:cNvPr id="6" name="Content Placeholder 5">
            <a:extLst>
              <a:ext uri="{FF2B5EF4-FFF2-40B4-BE49-F238E27FC236}">
                <a16:creationId xmlns:a16="http://schemas.microsoft.com/office/drawing/2014/main" id="{03953CA9-50F5-4B91-BF7E-B009ECDC14E8}"/>
              </a:ext>
            </a:extLst>
          </p:cNvPr>
          <p:cNvPicPr>
            <a:picLocks noGrp="1" noChangeAspect="1"/>
          </p:cNvPicPr>
          <p:nvPr>
            <p:ph idx="4294967295"/>
          </p:nvPr>
        </p:nvPicPr>
        <p:blipFill>
          <a:blip r:embed="rId5" cstate="print">
            <a:extLst>
              <a:ext uri="{28A0092B-C50C-407E-A947-70E740481C1C}">
                <a14:useLocalDpi xmlns:a14="http://schemas.microsoft.com/office/drawing/2010/main" val="0"/>
              </a:ext>
            </a:extLst>
          </a:blip>
          <a:stretch>
            <a:fillRect/>
          </a:stretch>
        </p:blipFill>
        <p:spPr>
          <a:xfrm>
            <a:off x="1700212" y="276225"/>
            <a:ext cx="8791575" cy="1336958"/>
          </a:xfrm>
        </p:spPr>
      </p:pic>
    </p:spTree>
    <p:extLst>
      <p:ext uri="{BB962C8B-B14F-4D97-AF65-F5344CB8AC3E}">
        <p14:creationId xmlns:p14="http://schemas.microsoft.com/office/powerpoint/2010/main" val="214055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72D850E0BB72F4ABAD95E06F8E164DE" ma:contentTypeVersion="13" ma:contentTypeDescription="Create a new document." ma:contentTypeScope="" ma:versionID="9b9252cdbfcf788843eb81124bcc805d">
  <xsd:schema xmlns:xsd="http://www.w3.org/2001/XMLSchema" xmlns:xs="http://www.w3.org/2001/XMLSchema" xmlns:p="http://schemas.microsoft.com/office/2006/metadata/properties" xmlns:ns3="17dba176-1fbf-469a-af86-c435b4330b72" xmlns:ns4="3e576254-d438-4cec-8870-9ea8bae32567" targetNamespace="http://schemas.microsoft.com/office/2006/metadata/properties" ma:root="true" ma:fieldsID="a50559ad08094ef4026ff111c0851147" ns3:_="" ns4:_="">
    <xsd:import namespace="17dba176-1fbf-469a-af86-c435b4330b72"/>
    <xsd:import namespace="3e576254-d438-4cec-8870-9ea8bae3256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dba176-1fbf-469a-af86-c435b4330b7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576254-d438-4cec-8870-9ea8bae3256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AF51C5-2342-4B22-AF49-A152F7E9A072}">
  <ds:schemaRefs>
    <ds:schemaRef ds:uri="http://www.w3.org/XML/1998/namespace"/>
    <ds:schemaRef ds:uri="http://purl.org/dc/dcmitype/"/>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3e576254-d438-4cec-8870-9ea8bae32567"/>
    <ds:schemaRef ds:uri="17dba176-1fbf-469a-af86-c435b4330b72"/>
    <ds:schemaRef ds:uri="http://purl.org/dc/terms/"/>
  </ds:schemaRefs>
</ds:datastoreItem>
</file>

<file path=customXml/itemProps2.xml><?xml version="1.0" encoding="utf-8"?>
<ds:datastoreItem xmlns:ds="http://schemas.openxmlformats.org/officeDocument/2006/customXml" ds:itemID="{CBFACEA3-7DCE-4EB8-BF06-AC3179FDD8F9}">
  <ds:schemaRefs>
    <ds:schemaRef ds:uri="http://schemas.microsoft.com/sharepoint/v3/contenttype/forms"/>
  </ds:schemaRefs>
</ds:datastoreItem>
</file>

<file path=customXml/itemProps3.xml><?xml version="1.0" encoding="utf-8"?>
<ds:datastoreItem xmlns:ds="http://schemas.openxmlformats.org/officeDocument/2006/customXml" ds:itemID="{F1D1E594-B05A-4919-B9D9-939FBA89AC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dba176-1fbf-469a-af86-c435b4330b72"/>
    <ds:schemaRef ds:uri="3e576254-d438-4cec-8870-9ea8bae325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143</TotalTime>
  <Words>595</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Courier New</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Brennan</dc:creator>
  <cp:lastModifiedBy>Maine Community College System</cp:lastModifiedBy>
  <cp:revision>5</cp:revision>
  <dcterms:created xsi:type="dcterms:W3CDTF">2020-07-27T16:47:20Z</dcterms:created>
  <dcterms:modified xsi:type="dcterms:W3CDTF">2020-08-13T15:01:03Z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0x010100772D850E0BB72F4ABAD95E06F8E164DE</vt:lpwstr>
  </property>
</Properties>
</file>