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19" r:id="rId4"/>
    <p:sldId id="321" r:id="rId5"/>
    <p:sldId id="257" r:id="rId6"/>
    <p:sldId id="322" r:id="rId7"/>
    <p:sldId id="278" r:id="rId8"/>
    <p:sldId id="313" r:id="rId9"/>
    <p:sldId id="314" r:id="rId10"/>
    <p:sldId id="323" r:id="rId11"/>
    <p:sldId id="320" r:id="rId12"/>
    <p:sldId id="286" r:id="rId13"/>
    <p:sldId id="293" r:id="rId14"/>
    <p:sldId id="294" r:id="rId15"/>
    <p:sldId id="295" r:id="rId16"/>
    <p:sldId id="296" r:id="rId17"/>
    <p:sldId id="297" r:id="rId18"/>
    <p:sldId id="298" r:id="rId19"/>
    <p:sldId id="272" r:id="rId20"/>
    <p:sldId id="273" r:id="rId21"/>
    <p:sldId id="261" r:id="rId22"/>
    <p:sldId id="262" r:id="rId23"/>
    <p:sldId id="318" r:id="rId24"/>
    <p:sldId id="339" r:id="rId25"/>
    <p:sldId id="324" r:id="rId26"/>
    <p:sldId id="325" r:id="rId27"/>
    <p:sldId id="326" r:id="rId28"/>
    <p:sldId id="327" r:id="rId29"/>
    <p:sldId id="328" r:id="rId30"/>
    <p:sldId id="329" r:id="rId31"/>
    <p:sldId id="330" r:id="rId32"/>
    <p:sldId id="331" r:id="rId33"/>
    <p:sldId id="315" r:id="rId34"/>
    <p:sldId id="310" r:id="rId35"/>
    <p:sldId id="333" r:id="rId36"/>
    <p:sldId id="334" r:id="rId37"/>
    <p:sldId id="336" r:id="rId38"/>
    <p:sldId id="335" r:id="rId39"/>
    <p:sldId id="316" r:id="rId40"/>
    <p:sldId id="337" r:id="rId41"/>
    <p:sldId id="338" r:id="rId42"/>
    <p:sldId id="340"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66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B515DE-EDE9-4396-9309-E8B83FDCCB7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7EA62C7-B37F-446B-9DB6-6FD30C86DB11}">
      <dgm:prSet/>
      <dgm:spPr/>
      <dgm:t>
        <a:bodyPr/>
        <a:lstStyle/>
        <a:p>
          <a:r>
            <a:rPr lang="en-US"/>
            <a:t>Leadership Plan</a:t>
          </a:r>
        </a:p>
      </dgm:t>
    </dgm:pt>
    <dgm:pt modelId="{B499D199-FE66-4DE3-9326-52B8F4BBB6FF}" type="parTrans" cxnId="{BB287874-84CD-4CAC-9E7F-47449808843B}">
      <dgm:prSet/>
      <dgm:spPr/>
      <dgm:t>
        <a:bodyPr/>
        <a:lstStyle/>
        <a:p>
          <a:endParaRPr lang="en-US"/>
        </a:p>
      </dgm:t>
    </dgm:pt>
    <dgm:pt modelId="{A3B29E45-CF07-4E7D-8CF2-341BA144E9DB}" type="sibTrans" cxnId="{BB287874-84CD-4CAC-9E7F-47449808843B}">
      <dgm:prSet/>
      <dgm:spPr/>
      <dgm:t>
        <a:bodyPr/>
        <a:lstStyle/>
        <a:p>
          <a:endParaRPr lang="en-US"/>
        </a:p>
      </dgm:t>
    </dgm:pt>
    <dgm:pt modelId="{F1BEC470-FFC7-4C2B-8B00-841328976D3D}">
      <dgm:prSet/>
      <dgm:spPr/>
      <dgm:t>
        <a:bodyPr/>
        <a:lstStyle/>
        <a:p>
          <a:r>
            <a:rPr lang="en-US"/>
            <a:t>Communications Plan</a:t>
          </a:r>
        </a:p>
      </dgm:t>
    </dgm:pt>
    <dgm:pt modelId="{D6E49A00-23E0-45E4-80D9-29513BC03E59}" type="parTrans" cxnId="{057A5E83-E876-4DB8-BA0F-9A9BFBAC3A08}">
      <dgm:prSet/>
      <dgm:spPr/>
      <dgm:t>
        <a:bodyPr/>
        <a:lstStyle/>
        <a:p>
          <a:endParaRPr lang="en-US"/>
        </a:p>
      </dgm:t>
    </dgm:pt>
    <dgm:pt modelId="{7B609351-DE0C-45F5-80C5-E1831AA6037F}" type="sibTrans" cxnId="{057A5E83-E876-4DB8-BA0F-9A9BFBAC3A08}">
      <dgm:prSet/>
      <dgm:spPr/>
      <dgm:t>
        <a:bodyPr/>
        <a:lstStyle/>
        <a:p>
          <a:endParaRPr lang="en-US"/>
        </a:p>
      </dgm:t>
    </dgm:pt>
    <dgm:pt modelId="{2D8AA073-FBB5-4C34-A6ED-28CBA14C0D30}">
      <dgm:prSet/>
      <dgm:spPr/>
      <dgm:t>
        <a:bodyPr/>
        <a:lstStyle/>
        <a:p>
          <a:r>
            <a:rPr lang="en-US"/>
            <a:t>Health &amp; Safety Plan</a:t>
          </a:r>
        </a:p>
      </dgm:t>
    </dgm:pt>
    <dgm:pt modelId="{A774BCDC-C7C4-4B3B-A9F0-A73B2C974E57}" type="parTrans" cxnId="{A03DED62-14E8-423D-BAB8-4F403DA426AE}">
      <dgm:prSet/>
      <dgm:spPr/>
      <dgm:t>
        <a:bodyPr/>
        <a:lstStyle/>
        <a:p>
          <a:endParaRPr lang="en-US"/>
        </a:p>
      </dgm:t>
    </dgm:pt>
    <dgm:pt modelId="{4E0E7343-9DFE-4F53-9C13-FD7CF01EB44C}" type="sibTrans" cxnId="{A03DED62-14E8-423D-BAB8-4F403DA426AE}">
      <dgm:prSet/>
      <dgm:spPr/>
      <dgm:t>
        <a:bodyPr/>
        <a:lstStyle/>
        <a:p>
          <a:endParaRPr lang="en-US"/>
        </a:p>
      </dgm:t>
    </dgm:pt>
    <dgm:pt modelId="{A0D9472B-932B-4286-B405-E8FB4C259300}">
      <dgm:prSet/>
      <dgm:spPr/>
      <dgm:t>
        <a:bodyPr/>
        <a:lstStyle/>
        <a:p>
          <a:r>
            <a:rPr lang="en-US"/>
            <a:t>Facilities Plan</a:t>
          </a:r>
        </a:p>
      </dgm:t>
    </dgm:pt>
    <dgm:pt modelId="{E15E057D-B0BD-421C-9229-DA59C1EB2485}" type="parTrans" cxnId="{7C391F77-6C47-4FBF-894C-3148E6DE7B22}">
      <dgm:prSet/>
      <dgm:spPr/>
      <dgm:t>
        <a:bodyPr/>
        <a:lstStyle/>
        <a:p>
          <a:endParaRPr lang="en-US"/>
        </a:p>
      </dgm:t>
    </dgm:pt>
    <dgm:pt modelId="{6E432BA5-FB46-44D7-AAAD-75D476D1793B}" type="sibTrans" cxnId="{7C391F77-6C47-4FBF-894C-3148E6DE7B22}">
      <dgm:prSet/>
      <dgm:spPr/>
      <dgm:t>
        <a:bodyPr/>
        <a:lstStyle/>
        <a:p>
          <a:endParaRPr lang="en-US"/>
        </a:p>
      </dgm:t>
    </dgm:pt>
    <dgm:pt modelId="{350952A3-3FA1-4543-9432-B8D989B0A1D9}">
      <dgm:prSet/>
      <dgm:spPr/>
      <dgm:t>
        <a:bodyPr/>
        <a:lstStyle/>
        <a:p>
          <a:r>
            <a:rPr lang="en-US" dirty="0"/>
            <a:t>Academic Planning</a:t>
          </a:r>
        </a:p>
      </dgm:t>
    </dgm:pt>
    <dgm:pt modelId="{EE4E4ED9-30D5-48BF-861B-7D647B707D4A}" type="parTrans" cxnId="{F679D6B7-A9D5-4070-940F-C043D0FF6C4B}">
      <dgm:prSet/>
      <dgm:spPr/>
      <dgm:t>
        <a:bodyPr/>
        <a:lstStyle/>
        <a:p>
          <a:endParaRPr lang="en-US"/>
        </a:p>
      </dgm:t>
    </dgm:pt>
    <dgm:pt modelId="{34EC6EAF-06F5-4DFB-879A-DC97A93CFB70}" type="sibTrans" cxnId="{F679D6B7-A9D5-4070-940F-C043D0FF6C4B}">
      <dgm:prSet/>
      <dgm:spPr/>
      <dgm:t>
        <a:bodyPr/>
        <a:lstStyle/>
        <a:p>
          <a:endParaRPr lang="en-US"/>
        </a:p>
      </dgm:t>
    </dgm:pt>
    <dgm:pt modelId="{BAEAFCD8-F9FE-4506-90CF-FB40C5EE5B1E}">
      <dgm:prSet/>
      <dgm:spPr/>
      <dgm:t>
        <a:bodyPr/>
        <a:lstStyle/>
        <a:p>
          <a:r>
            <a:rPr lang="en-US"/>
            <a:t>Human Resources and Staffing</a:t>
          </a:r>
        </a:p>
      </dgm:t>
    </dgm:pt>
    <dgm:pt modelId="{8B1DB75A-2F98-40B2-BDFF-A04B0EE51BFD}" type="parTrans" cxnId="{5401FA22-6084-4798-94FD-05AFD13559EC}">
      <dgm:prSet/>
      <dgm:spPr/>
      <dgm:t>
        <a:bodyPr/>
        <a:lstStyle/>
        <a:p>
          <a:endParaRPr lang="en-US"/>
        </a:p>
      </dgm:t>
    </dgm:pt>
    <dgm:pt modelId="{9DD04694-9133-4786-915E-1D3711485892}" type="sibTrans" cxnId="{5401FA22-6084-4798-94FD-05AFD13559EC}">
      <dgm:prSet/>
      <dgm:spPr/>
      <dgm:t>
        <a:bodyPr/>
        <a:lstStyle/>
        <a:p>
          <a:endParaRPr lang="en-US"/>
        </a:p>
      </dgm:t>
    </dgm:pt>
    <dgm:pt modelId="{ABDEA1CD-D277-4B4D-AC77-6A031C7504E6}">
      <dgm:prSet/>
      <dgm:spPr/>
      <dgm:t>
        <a:bodyPr/>
        <a:lstStyle/>
        <a:p>
          <a:r>
            <a:rPr lang="en-US"/>
            <a:t>Transportation and Travel</a:t>
          </a:r>
        </a:p>
      </dgm:t>
    </dgm:pt>
    <dgm:pt modelId="{441111C5-5D7B-4C11-8AAD-C41F460D85C2}" type="parTrans" cxnId="{D1950736-CFA0-4674-9746-726C58BEA352}">
      <dgm:prSet/>
      <dgm:spPr/>
      <dgm:t>
        <a:bodyPr/>
        <a:lstStyle/>
        <a:p>
          <a:endParaRPr lang="en-US"/>
        </a:p>
      </dgm:t>
    </dgm:pt>
    <dgm:pt modelId="{0FDB9FAB-CB0E-42E9-AC2D-2280FAF5D06F}" type="sibTrans" cxnId="{D1950736-CFA0-4674-9746-726C58BEA352}">
      <dgm:prSet/>
      <dgm:spPr/>
      <dgm:t>
        <a:bodyPr/>
        <a:lstStyle/>
        <a:p>
          <a:endParaRPr lang="en-US"/>
        </a:p>
      </dgm:t>
    </dgm:pt>
    <dgm:pt modelId="{F3F05EDB-80EB-49E8-8972-FD289621814C}">
      <dgm:prSet/>
      <dgm:spPr/>
      <dgm:t>
        <a:bodyPr/>
        <a:lstStyle/>
        <a:p>
          <a:r>
            <a:rPr lang="en-US"/>
            <a:t>Contingency Operations</a:t>
          </a:r>
        </a:p>
      </dgm:t>
    </dgm:pt>
    <dgm:pt modelId="{EC26BB7E-0092-434A-B62C-0DB7955C7A34}" type="parTrans" cxnId="{BA9E8389-CF56-4C96-AA80-857190FEEC20}">
      <dgm:prSet/>
      <dgm:spPr/>
      <dgm:t>
        <a:bodyPr/>
        <a:lstStyle/>
        <a:p>
          <a:endParaRPr lang="en-US"/>
        </a:p>
      </dgm:t>
    </dgm:pt>
    <dgm:pt modelId="{B2D90155-EC9C-4D86-A2E0-0A3868160A38}" type="sibTrans" cxnId="{BA9E8389-CF56-4C96-AA80-857190FEEC20}">
      <dgm:prSet/>
      <dgm:spPr/>
      <dgm:t>
        <a:bodyPr/>
        <a:lstStyle/>
        <a:p>
          <a:endParaRPr lang="en-US"/>
        </a:p>
      </dgm:t>
    </dgm:pt>
    <dgm:pt modelId="{CEFAC2D8-9BAE-4F0C-9D39-63B07D02DFF4}" type="pres">
      <dgm:prSet presAssocID="{73B515DE-EDE9-4396-9309-E8B83FDCCB7E}" presName="linear" presStyleCnt="0">
        <dgm:presLayoutVars>
          <dgm:animLvl val="lvl"/>
          <dgm:resizeHandles val="exact"/>
        </dgm:presLayoutVars>
      </dgm:prSet>
      <dgm:spPr/>
      <dgm:t>
        <a:bodyPr/>
        <a:lstStyle/>
        <a:p>
          <a:endParaRPr lang="en-US"/>
        </a:p>
      </dgm:t>
    </dgm:pt>
    <dgm:pt modelId="{FB538047-84BC-4C22-B038-925AF91C0F5A}" type="pres">
      <dgm:prSet presAssocID="{C7EA62C7-B37F-446B-9DB6-6FD30C86DB11}" presName="parentText" presStyleLbl="node1" presStyleIdx="0" presStyleCnt="8">
        <dgm:presLayoutVars>
          <dgm:chMax val="0"/>
          <dgm:bulletEnabled val="1"/>
        </dgm:presLayoutVars>
      </dgm:prSet>
      <dgm:spPr/>
      <dgm:t>
        <a:bodyPr/>
        <a:lstStyle/>
        <a:p>
          <a:endParaRPr lang="en-US"/>
        </a:p>
      </dgm:t>
    </dgm:pt>
    <dgm:pt modelId="{63AE5922-1E02-4005-B1C0-F2C4CF8B1032}" type="pres">
      <dgm:prSet presAssocID="{A3B29E45-CF07-4E7D-8CF2-341BA144E9DB}" presName="spacer" presStyleCnt="0"/>
      <dgm:spPr/>
    </dgm:pt>
    <dgm:pt modelId="{760C5B85-727A-4E5F-B46D-410C5AA6C2AD}" type="pres">
      <dgm:prSet presAssocID="{F1BEC470-FFC7-4C2B-8B00-841328976D3D}" presName="parentText" presStyleLbl="node1" presStyleIdx="1" presStyleCnt="8">
        <dgm:presLayoutVars>
          <dgm:chMax val="0"/>
          <dgm:bulletEnabled val="1"/>
        </dgm:presLayoutVars>
      </dgm:prSet>
      <dgm:spPr/>
      <dgm:t>
        <a:bodyPr/>
        <a:lstStyle/>
        <a:p>
          <a:endParaRPr lang="en-US"/>
        </a:p>
      </dgm:t>
    </dgm:pt>
    <dgm:pt modelId="{60716ED9-0A02-4414-9FCF-1916078EBEEB}" type="pres">
      <dgm:prSet presAssocID="{7B609351-DE0C-45F5-80C5-E1831AA6037F}" presName="spacer" presStyleCnt="0"/>
      <dgm:spPr/>
    </dgm:pt>
    <dgm:pt modelId="{AC0F9FC1-7F10-48BB-AD76-9F58C13FB6F3}" type="pres">
      <dgm:prSet presAssocID="{2D8AA073-FBB5-4C34-A6ED-28CBA14C0D30}" presName="parentText" presStyleLbl="node1" presStyleIdx="2" presStyleCnt="8">
        <dgm:presLayoutVars>
          <dgm:chMax val="0"/>
          <dgm:bulletEnabled val="1"/>
        </dgm:presLayoutVars>
      </dgm:prSet>
      <dgm:spPr/>
      <dgm:t>
        <a:bodyPr/>
        <a:lstStyle/>
        <a:p>
          <a:endParaRPr lang="en-US"/>
        </a:p>
      </dgm:t>
    </dgm:pt>
    <dgm:pt modelId="{857D66C7-723B-44A4-BA33-D446135CEF96}" type="pres">
      <dgm:prSet presAssocID="{4E0E7343-9DFE-4F53-9C13-FD7CF01EB44C}" presName="spacer" presStyleCnt="0"/>
      <dgm:spPr/>
    </dgm:pt>
    <dgm:pt modelId="{DEAA1CF3-7B6E-49EF-A8F3-B4E2E1962436}" type="pres">
      <dgm:prSet presAssocID="{A0D9472B-932B-4286-B405-E8FB4C259300}" presName="parentText" presStyleLbl="node1" presStyleIdx="3" presStyleCnt="8">
        <dgm:presLayoutVars>
          <dgm:chMax val="0"/>
          <dgm:bulletEnabled val="1"/>
        </dgm:presLayoutVars>
      </dgm:prSet>
      <dgm:spPr/>
      <dgm:t>
        <a:bodyPr/>
        <a:lstStyle/>
        <a:p>
          <a:endParaRPr lang="en-US"/>
        </a:p>
      </dgm:t>
    </dgm:pt>
    <dgm:pt modelId="{3F873C79-D2B1-4587-8DB1-A205F95F509C}" type="pres">
      <dgm:prSet presAssocID="{6E432BA5-FB46-44D7-AAAD-75D476D1793B}" presName="spacer" presStyleCnt="0"/>
      <dgm:spPr/>
    </dgm:pt>
    <dgm:pt modelId="{DC0F3080-932F-4EB6-869A-1BC6809CA015}" type="pres">
      <dgm:prSet presAssocID="{350952A3-3FA1-4543-9432-B8D989B0A1D9}" presName="parentText" presStyleLbl="node1" presStyleIdx="4" presStyleCnt="8">
        <dgm:presLayoutVars>
          <dgm:chMax val="0"/>
          <dgm:bulletEnabled val="1"/>
        </dgm:presLayoutVars>
      </dgm:prSet>
      <dgm:spPr/>
      <dgm:t>
        <a:bodyPr/>
        <a:lstStyle/>
        <a:p>
          <a:endParaRPr lang="en-US"/>
        </a:p>
      </dgm:t>
    </dgm:pt>
    <dgm:pt modelId="{03D635FC-14D3-4233-8B09-AEEC0D343481}" type="pres">
      <dgm:prSet presAssocID="{34EC6EAF-06F5-4DFB-879A-DC97A93CFB70}" presName="spacer" presStyleCnt="0"/>
      <dgm:spPr/>
    </dgm:pt>
    <dgm:pt modelId="{8F0DD24A-8CC9-4DC4-A6EE-C9EF426CCEE7}" type="pres">
      <dgm:prSet presAssocID="{BAEAFCD8-F9FE-4506-90CF-FB40C5EE5B1E}" presName="parentText" presStyleLbl="node1" presStyleIdx="5" presStyleCnt="8">
        <dgm:presLayoutVars>
          <dgm:chMax val="0"/>
          <dgm:bulletEnabled val="1"/>
        </dgm:presLayoutVars>
      </dgm:prSet>
      <dgm:spPr/>
      <dgm:t>
        <a:bodyPr/>
        <a:lstStyle/>
        <a:p>
          <a:endParaRPr lang="en-US"/>
        </a:p>
      </dgm:t>
    </dgm:pt>
    <dgm:pt modelId="{1603B299-8C6A-4539-ABFF-124917595CE4}" type="pres">
      <dgm:prSet presAssocID="{9DD04694-9133-4786-915E-1D3711485892}" presName="spacer" presStyleCnt="0"/>
      <dgm:spPr/>
    </dgm:pt>
    <dgm:pt modelId="{F110D9CA-44F8-4487-86C2-64A642FA3D8E}" type="pres">
      <dgm:prSet presAssocID="{ABDEA1CD-D277-4B4D-AC77-6A031C7504E6}" presName="parentText" presStyleLbl="node1" presStyleIdx="6" presStyleCnt="8">
        <dgm:presLayoutVars>
          <dgm:chMax val="0"/>
          <dgm:bulletEnabled val="1"/>
        </dgm:presLayoutVars>
      </dgm:prSet>
      <dgm:spPr/>
      <dgm:t>
        <a:bodyPr/>
        <a:lstStyle/>
        <a:p>
          <a:endParaRPr lang="en-US"/>
        </a:p>
      </dgm:t>
    </dgm:pt>
    <dgm:pt modelId="{46A009AE-B687-4376-81A6-35154E777813}" type="pres">
      <dgm:prSet presAssocID="{0FDB9FAB-CB0E-42E9-AC2D-2280FAF5D06F}" presName="spacer" presStyleCnt="0"/>
      <dgm:spPr/>
    </dgm:pt>
    <dgm:pt modelId="{A551FF0C-A255-4821-A2C9-EC87E0CA9D41}" type="pres">
      <dgm:prSet presAssocID="{F3F05EDB-80EB-49E8-8972-FD289621814C}" presName="parentText" presStyleLbl="node1" presStyleIdx="7" presStyleCnt="8">
        <dgm:presLayoutVars>
          <dgm:chMax val="0"/>
          <dgm:bulletEnabled val="1"/>
        </dgm:presLayoutVars>
      </dgm:prSet>
      <dgm:spPr/>
      <dgm:t>
        <a:bodyPr/>
        <a:lstStyle/>
        <a:p>
          <a:endParaRPr lang="en-US"/>
        </a:p>
      </dgm:t>
    </dgm:pt>
  </dgm:ptLst>
  <dgm:cxnLst>
    <dgm:cxn modelId="{097A62D3-4E93-463B-9157-6D2BC872EE2D}" type="presOf" srcId="{F3F05EDB-80EB-49E8-8972-FD289621814C}" destId="{A551FF0C-A255-4821-A2C9-EC87E0CA9D41}" srcOrd="0" destOrd="0" presId="urn:microsoft.com/office/officeart/2005/8/layout/vList2"/>
    <dgm:cxn modelId="{BB287874-84CD-4CAC-9E7F-47449808843B}" srcId="{73B515DE-EDE9-4396-9309-E8B83FDCCB7E}" destId="{C7EA62C7-B37F-446B-9DB6-6FD30C86DB11}" srcOrd="0" destOrd="0" parTransId="{B499D199-FE66-4DE3-9326-52B8F4BBB6FF}" sibTransId="{A3B29E45-CF07-4E7D-8CF2-341BA144E9DB}"/>
    <dgm:cxn modelId="{EDE3598A-B2DF-4559-92CC-2889DA8B2EF9}" type="presOf" srcId="{ABDEA1CD-D277-4B4D-AC77-6A031C7504E6}" destId="{F110D9CA-44F8-4487-86C2-64A642FA3D8E}" srcOrd="0" destOrd="0" presId="urn:microsoft.com/office/officeart/2005/8/layout/vList2"/>
    <dgm:cxn modelId="{057A5E83-E876-4DB8-BA0F-9A9BFBAC3A08}" srcId="{73B515DE-EDE9-4396-9309-E8B83FDCCB7E}" destId="{F1BEC470-FFC7-4C2B-8B00-841328976D3D}" srcOrd="1" destOrd="0" parTransId="{D6E49A00-23E0-45E4-80D9-29513BC03E59}" sibTransId="{7B609351-DE0C-45F5-80C5-E1831AA6037F}"/>
    <dgm:cxn modelId="{A03DED62-14E8-423D-BAB8-4F403DA426AE}" srcId="{73B515DE-EDE9-4396-9309-E8B83FDCCB7E}" destId="{2D8AA073-FBB5-4C34-A6ED-28CBA14C0D30}" srcOrd="2" destOrd="0" parTransId="{A774BCDC-C7C4-4B3B-A9F0-A73B2C974E57}" sibTransId="{4E0E7343-9DFE-4F53-9C13-FD7CF01EB44C}"/>
    <dgm:cxn modelId="{BA9E8389-CF56-4C96-AA80-857190FEEC20}" srcId="{73B515DE-EDE9-4396-9309-E8B83FDCCB7E}" destId="{F3F05EDB-80EB-49E8-8972-FD289621814C}" srcOrd="7" destOrd="0" parTransId="{EC26BB7E-0092-434A-B62C-0DB7955C7A34}" sibTransId="{B2D90155-EC9C-4D86-A2E0-0A3868160A38}"/>
    <dgm:cxn modelId="{A1128EE0-6E8C-49E4-9E78-2BAA1213E549}" type="presOf" srcId="{A0D9472B-932B-4286-B405-E8FB4C259300}" destId="{DEAA1CF3-7B6E-49EF-A8F3-B4E2E1962436}" srcOrd="0" destOrd="0" presId="urn:microsoft.com/office/officeart/2005/8/layout/vList2"/>
    <dgm:cxn modelId="{4D65FFB3-7B63-4A88-AB15-24CA5D8C968D}" type="presOf" srcId="{73B515DE-EDE9-4396-9309-E8B83FDCCB7E}" destId="{CEFAC2D8-9BAE-4F0C-9D39-63B07D02DFF4}" srcOrd="0" destOrd="0" presId="urn:microsoft.com/office/officeart/2005/8/layout/vList2"/>
    <dgm:cxn modelId="{7C391F77-6C47-4FBF-894C-3148E6DE7B22}" srcId="{73B515DE-EDE9-4396-9309-E8B83FDCCB7E}" destId="{A0D9472B-932B-4286-B405-E8FB4C259300}" srcOrd="3" destOrd="0" parTransId="{E15E057D-B0BD-421C-9229-DA59C1EB2485}" sibTransId="{6E432BA5-FB46-44D7-AAAD-75D476D1793B}"/>
    <dgm:cxn modelId="{5401FA22-6084-4798-94FD-05AFD13559EC}" srcId="{73B515DE-EDE9-4396-9309-E8B83FDCCB7E}" destId="{BAEAFCD8-F9FE-4506-90CF-FB40C5EE5B1E}" srcOrd="5" destOrd="0" parTransId="{8B1DB75A-2F98-40B2-BDFF-A04B0EE51BFD}" sibTransId="{9DD04694-9133-4786-915E-1D3711485892}"/>
    <dgm:cxn modelId="{1F0F68D2-A9CC-4593-B5E9-1992264FC9DD}" type="presOf" srcId="{C7EA62C7-B37F-446B-9DB6-6FD30C86DB11}" destId="{FB538047-84BC-4C22-B038-925AF91C0F5A}" srcOrd="0" destOrd="0" presId="urn:microsoft.com/office/officeart/2005/8/layout/vList2"/>
    <dgm:cxn modelId="{34081F32-29A7-4A0E-953E-348DCBACED81}" type="presOf" srcId="{F1BEC470-FFC7-4C2B-8B00-841328976D3D}" destId="{760C5B85-727A-4E5F-B46D-410C5AA6C2AD}" srcOrd="0" destOrd="0" presId="urn:microsoft.com/office/officeart/2005/8/layout/vList2"/>
    <dgm:cxn modelId="{F679D6B7-A9D5-4070-940F-C043D0FF6C4B}" srcId="{73B515DE-EDE9-4396-9309-E8B83FDCCB7E}" destId="{350952A3-3FA1-4543-9432-B8D989B0A1D9}" srcOrd="4" destOrd="0" parTransId="{EE4E4ED9-30D5-48BF-861B-7D647B707D4A}" sibTransId="{34EC6EAF-06F5-4DFB-879A-DC97A93CFB70}"/>
    <dgm:cxn modelId="{EB5ADCBC-82B2-4211-84E4-A1F65EA4FC0A}" type="presOf" srcId="{350952A3-3FA1-4543-9432-B8D989B0A1D9}" destId="{DC0F3080-932F-4EB6-869A-1BC6809CA015}" srcOrd="0" destOrd="0" presId="urn:microsoft.com/office/officeart/2005/8/layout/vList2"/>
    <dgm:cxn modelId="{0B5711C7-BD05-41C3-AD0E-5E16926BF045}" type="presOf" srcId="{2D8AA073-FBB5-4C34-A6ED-28CBA14C0D30}" destId="{AC0F9FC1-7F10-48BB-AD76-9F58C13FB6F3}" srcOrd="0" destOrd="0" presId="urn:microsoft.com/office/officeart/2005/8/layout/vList2"/>
    <dgm:cxn modelId="{D1950736-CFA0-4674-9746-726C58BEA352}" srcId="{73B515DE-EDE9-4396-9309-E8B83FDCCB7E}" destId="{ABDEA1CD-D277-4B4D-AC77-6A031C7504E6}" srcOrd="6" destOrd="0" parTransId="{441111C5-5D7B-4C11-8AAD-C41F460D85C2}" sibTransId="{0FDB9FAB-CB0E-42E9-AC2D-2280FAF5D06F}"/>
    <dgm:cxn modelId="{C33410DD-5ABF-4A9D-959E-B4D04AD21E11}" type="presOf" srcId="{BAEAFCD8-F9FE-4506-90CF-FB40C5EE5B1E}" destId="{8F0DD24A-8CC9-4DC4-A6EE-C9EF426CCEE7}" srcOrd="0" destOrd="0" presId="urn:microsoft.com/office/officeart/2005/8/layout/vList2"/>
    <dgm:cxn modelId="{4466437F-E687-4BBD-A494-60630C13A5D2}" type="presParOf" srcId="{CEFAC2D8-9BAE-4F0C-9D39-63B07D02DFF4}" destId="{FB538047-84BC-4C22-B038-925AF91C0F5A}" srcOrd="0" destOrd="0" presId="urn:microsoft.com/office/officeart/2005/8/layout/vList2"/>
    <dgm:cxn modelId="{D924DD0E-1C4C-4E5C-A11B-5DA5EAEC36B3}" type="presParOf" srcId="{CEFAC2D8-9BAE-4F0C-9D39-63B07D02DFF4}" destId="{63AE5922-1E02-4005-B1C0-F2C4CF8B1032}" srcOrd="1" destOrd="0" presId="urn:microsoft.com/office/officeart/2005/8/layout/vList2"/>
    <dgm:cxn modelId="{065F97B2-0848-47FD-A60B-6D9821AADCFA}" type="presParOf" srcId="{CEFAC2D8-9BAE-4F0C-9D39-63B07D02DFF4}" destId="{760C5B85-727A-4E5F-B46D-410C5AA6C2AD}" srcOrd="2" destOrd="0" presId="urn:microsoft.com/office/officeart/2005/8/layout/vList2"/>
    <dgm:cxn modelId="{66C8ED99-F714-4A26-AFAB-1788F021CA8D}" type="presParOf" srcId="{CEFAC2D8-9BAE-4F0C-9D39-63B07D02DFF4}" destId="{60716ED9-0A02-4414-9FCF-1916078EBEEB}" srcOrd="3" destOrd="0" presId="urn:microsoft.com/office/officeart/2005/8/layout/vList2"/>
    <dgm:cxn modelId="{3BEFA091-9739-4D7A-BECC-3CF761FFD903}" type="presParOf" srcId="{CEFAC2D8-9BAE-4F0C-9D39-63B07D02DFF4}" destId="{AC0F9FC1-7F10-48BB-AD76-9F58C13FB6F3}" srcOrd="4" destOrd="0" presId="urn:microsoft.com/office/officeart/2005/8/layout/vList2"/>
    <dgm:cxn modelId="{7643BE13-0C36-469B-9CDE-218A1951466F}" type="presParOf" srcId="{CEFAC2D8-9BAE-4F0C-9D39-63B07D02DFF4}" destId="{857D66C7-723B-44A4-BA33-D446135CEF96}" srcOrd="5" destOrd="0" presId="urn:microsoft.com/office/officeart/2005/8/layout/vList2"/>
    <dgm:cxn modelId="{3CD2F170-6D31-4CA0-B801-CC1DA43A664E}" type="presParOf" srcId="{CEFAC2D8-9BAE-4F0C-9D39-63B07D02DFF4}" destId="{DEAA1CF3-7B6E-49EF-A8F3-B4E2E1962436}" srcOrd="6" destOrd="0" presId="urn:microsoft.com/office/officeart/2005/8/layout/vList2"/>
    <dgm:cxn modelId="{4D2F12B2-767C-4FE6-8F97-9902A9DCAFE1}" type="presParOf" srcId="{CEFAC2D8-9BAE-4F0C-9D39-63B07D02DFF4}" destId="{3F873C79-D2B1-4587-8DB1-A205F95F509C}" srcOrd="7" destOrd="0" presId="urn:microsoft.com/office/officeart/2005/8/layout/vList2"/>
    <dgm:cxn modelId="{F501D50E-054F-4CE5-B0D2-56D6AC8AA46D}" type="presParOf" srcId="{CEFAC2D8-9BAE-4F0C-9D39-63B07D02DFF4}" destId="{DC0F3080-932F-4EB6-869A-1BC6809CA015}" srcOrd="8" destOrd="0" presId="urn:microsoft.com/office/officeart/2005/8/layout/vList2"/>
    <dgm:cxn modelId="{3B4DA860-A684-43D2-AE9F-3F9504B6602F}" type="presParOf" srcId="{CEFAC2D8-9BAE-4F0C-9D39-63B07D02DFF4}" destId="{03D635FC-14D3-4233-8B09-AEEC0D343481}" srcOrd="9" destOrd="0" presId="urn:microsoft.com/office/officeart/2005/8/layout/vList2"/>
    <dgm:cxn modelId="{CF5E726C-BCE1-464D-B1F4-2A74E4178AA7}" type="presParOf" srcId="{CEFAC2D8-9BAE-4F0C-9D39-63B07D02DFF4}" destId="{8F0DD24A-8CC9-4DC4-A6EE-C9EF426CCEE7}" srcOrd="10" destOrd="0" presId="urn:microsoft.com/office/officeart/2005/8/layout/vList2"/>
    <dgm:cxn modelId="{329A172D-A37A-40A7-9A6B-7CD1275BE736}" type="presParOf" srcId="{CEFAC2D8-9BAE-4F0C-9D39-63B07D02DFF4}" destId="{1603B299-8C6A-4539-ABFF-124917595CE4}" srcOrd="11" destOrd="0" presId="urn:microsoft.com/office/officeart/2005/8/layout/vList2"/>
    <dgm:cxn modelId="{994FC262-0AF9-4A33-9666-3788FD9140DB}" type="presParOf" srcId="{CEFAC2D8-9BAE-4F0C-9D39-63B07D02DFF4}" destId="{F110D9CA-44F8-4487-86C2-64A642FA3D8E}" srcOrd="12" destOrd="0" presId="urn:microsoft.com/office/officeart/2005/8/layout/vList2"/>
    <dgm:cxn modelId="{E59779FE-9BAD-4E3A-B503-42C8E7B2831C}" type="presParOf" srcId="{CEFAC2D8-9BAE-4F0C-9D39-63B07D02DFF4}" destId="{46A009AE-B687-4376-81A6-35154E777813}" srcOrd="13" destOrd="0" presId="urn:microsoft.com/office/officeart/2005/8/layout/vList2"/>
    <dgm:cxn modelId="{DE3F7B06-CC1D-462C-AC24-7828A1EB8A66}" type="presParOf" srcId="{CEFAC2D8-9BAE-4F0C-9D39-63B07D02DFF4}" destId="{A551FF0C-A255-4821-A2C9-EC87E0CA9D41}"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994F2F-751D-41AE-9761-7D63090F4B7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91AB5EC-8289-45F4-8D52-F28FCD2758BA}">
      <dgm:prSet/>
      <dgm:spPr/>
      <dgm:t>
        <a:bodyPr/>
        <a:lstStyle/>
        <a:p>
          <a:r>
            <a:rPr lang="en-US"/>
            <a:t>Cleaning &amp; Disinfecting</a:t>
          </a:r>
        </a:p>
      </dgm:t>
    </dgm:pt>
    <dgm:pt modelId="{128EFC59-D07F-4C65-A1D1-FD7745967DAF}" type="parTrans" cxnId="{D9D44BD0-609F-4652-8B2F-3CD6F5B08A85}">
      <dgm:prSet/>
      <dgm:spPr/>
      <dgm:t>
        <a:bodyPr/>
        <a:lstStyle/>
        <a:p>
          <a:endParaRPr lang="en-US"/>
        </a:p>
      </dgm:t>
    </dgm:pt>
    <dgm:pt modelId="{6C7724A7-1C6C-45CB-BAE7-CCABA86CA209}" type="sibTrans" cxnId="{D9D44BD0-609F-4652-8B2F-3CD6F5B08A85}">
      <dgm:prSet/>
      <dgm:spPr/>
      <dgm:t>
        <a:bodyPr/>
        <a:lstStyle/>
        <a:p>
          <a:endParaRPr lang="en-US"/>
        </a:p>
      </dgm:t>
    </dgm:pt>
    <dgm:pt modelId="{A9BD46B3-6C7A-4EA7-8C5E-0341EF1C32BB}">
      <dgm:prSet/>
      <dgm:spPr/>
      <dgm:t>
        <a:bodyPr/>
        <a:lstStyle/>
        <a:p>
          <a:r>
            <a:rPr lang="en-US"/>
            <a:t>Inside/Outside Airflow</a:t>
          </a:r>
        </a:p>
      </dgm:t>
    </dgm:pt>
    <dgm:pt modelId="{10B649FF-6196-46A0-B7B7-1D94A46BFB1E}" type="parTrans" cxnId="{B0DFA17C-1CAF-416E-A03B-2CEE0038D2C3}">
      <dgm:prSet/>
      <dgm:spPr/>
      <dgm:t>
        <a:bodyPr/>
        <a:lstStyle/>
        <a:p>
          <a:endParaRPr lang="en-US"/>
        </a:p>
      </dgm:t>
    </dgm:pt>
    <dgm:pt modelId="{7F8A334E-D419-4B39-B027-040E79267CD3}" type="sibTrans" cxnId="{B0DFA17C-1CAF-416E-A03B-2CEE0038D2C3}">
      <dgm:prSet/>
      <dgm:spPr/>
      <dgm:t>
        <a:bodyPr/>
        <a:lstStyle/>
        <a:p>
          <a:endParaRPr lang="en-US"/>
        </a:p>
      </dgm:t>
    </dgm:pt>
    <dgm:pt modelId="{A6A19135-E5F4-4EEF-B963-983D23FFE267}">
      <dgm:prSet/>
      <dgm:spPr/>
      <dgm:t>
        <a:bodyPr/>
        <a:lstStyle/>
        <a:p>
          <a:r>
            <a:rPr lang="en-US"/>
            <a:t>Hand Sanitizer Stations</a:t>
          </a:r>
        </a:p>
      </dgm:t>
    </dgm:pt>
    <dgm:pt modelId="{43B3FF14-6D83-4274-B395-7C4A387C80CF}" type="parTrans" cxnId="{161B93A9-167E-4261-88FD-3C26AA4ED09F}">
      <dgm:prSet/>
      <dgm:spPr/>
      <dgm:t>
        <a:bodyPr/>
        <a:lstStyle/>
        <a:p>
          <a:endParaRPr lang="en-US"/>
        </a:p>
      </dgm:t>
    </dgm:pt>
    <dgm:pt modelId="{F2873451-2FC7-42A4-B5FA-FA4C08999BD8}" type="sibTrans" cxnId="{161B93A9-167E-4261-88FD-3C26AA4ED09F}">
      <dgm:prSet/>
      <dgm:spPr/>
      <dgm:t>
        <a:bodyPr/>
        <a:lstStyle/>
        <a:p>
          <a:endParaRPr lang="en-US"/>
        </a:p>
      </dgm:t>
    </dgm:pt>
    <dgm:pt modelId="{D9DA015E-6C81-4469-8FF1-1A5B77A7CB57}">
      <dgm:prSet/>
      <dgm:spPr/>
      <dgm:t>
        <a:bodyPr/>
        <a:lstStyle/>
        <a:p>
          <a:r>
            <a:rPr lang="en-US"/>
            <a:t>Social Distancing</a:t>
          </a:r>
        </a:p>
      </dgm:t>
    </dgm:pt>
    <dgm:pt modelId="{63CDD320-57AE-47DE-BBD2-F0B28320F6BA}" type="parTrans" cxnId="{0E683612-44B9-456A-8641-81ACFCE0CF5C}">
      <dgm:prSet/>
      <dgm:spPr/>
      <dgm:t>
        <a:bodyPr/>
        <a:lstStyle/>
        <a:p>
          <a:endParaRPr lang="en-US"/>
        </a:p>
      </dgm:t>
    </dgm:pt>
    <dgm:pt modelId="{D25FFDED-3FF7-4F79-86E0-341375620B7F}" type="sibTrans" cxnId="{0E683612-44B9-456A-8641-81ACFCE0CF5C}">
      <dgm:prSet/>
      <dgm:spPr/>
      <dgm:t>
        <a:bodyPr/>
        <a:lstStyle/>
        <a:p>
          <a:endParaRPr lang="en-US"/>
        </a:p>
      </dgm:t>
    </dgm:pt>
    <dgm:pt modelId="{8DB92D56-9B21-41B8-A7CD-BCA4C0317722}">
      <dgm:prSet/>
      <dgm:spPr/>
      <dgm:t>
        <a:bodyPr/>
        <a:lstStyle/>
        <a:p>
          <a:r>
            <a:rPr lang="en-US"/>
            <a:t>Campus Access and Traffic Flow</a:t>
          </a:r>
        </a:p>
      </dgm:t>
    </dgm:pt>
    <dgm:pt modelId="{B6476C4F-8A69-41C2-91EB-497C142C5E40}" type="parTrans" cxnId="{AADF67AD-733C-44F6-AFF3-C1B8EAE75EA4}">
      <dgm:prSet/>
      <dgm:spPr/>
      <dgm:t>
        <a:bodyPr/>
        <a:lstStyle/>
        <a:p>
          <a:endParaRPr lang="en-US"/>
        </a:p>
      </dgm:t>
    </dgm:pt>
    <dgm:pt modelId="{9CDF8347-CD00-428B-968F-B26FC6514B6A}" type="sibTrans" cxnId="{AADF67AD-733C-44F6-AFF3-C1B8EAE75EA4}">
      <dgm:prSet/>
      <dgm:spPr/>
      <dgm:t>
        <a:bodyPr/>
        <a:lstStyle/>
        <a:p>
          <a:endParaRPr lang="en-US"/>
        </a:p>
      </dgm:t>
    </dgm:pt>
    <dgm:pt modelId="{E3791D74-DA56-4163-8A01-0CFD4BA03B81}">
      <dgm:prSet/>
      <dgm:spPr/>
      <dgm:t>
        <a:bodyPr/>
        <a:lstStyle/>
        <a:p>
          <a:r>
            <a:rPr lang="en-US"/>
            <a:t>Mail and other Vendor Deliveries &amp; Guests</a:t>
          </a:r>
        </a:p>
      </dgm:t>
    </dgm:pt>
    <dgm:pt modelId="{9416D978-D8CF-48B6-84AA-42FA28C4F443}" type="parTrans" cxnId="{1DB23A6C-63BD-4DF2-8C7B-A1640016AB3D}">
      <dgm:prSet/>
      <dgm:spPr/>
      <dgm:t>
        <a:bodyPr/>
        <a:lstStyle/>
        <a:p>
          <a:endParaRPr lang="en-US"/>
        </a:p>
      </dgm:t>
    </dgm:pt>
    <dgm:pt modelId="{26F9D807-FAA0-4069-8454-3E83354EB93A}" type="sibTrans" cxnId="{1DB23A6C-63BD-4DF2-8C7B-A1640016AB3D}">
      <dgm:prSet/>
      <dgm:spPr/>
      <dgm:t>
        <a:bodyPr/>
        <a:lstStyle/>
        <a:p>
          <a:endParaRPr lang="en-US"/>
        </a:p>
      </dgm:t>
    </dgm:pt>
    <dgm:pt modelId="{E3D2C5B2-4AD9-4247-BD33-584FC4B2D048}">
      <dgm:prSet/>
      <dgm:spPr/>
      <dgm:t>
        <a:bodyPr/>
        <a:lstStyle/>
        <a:p>
          <a:r>
            <a:rPr lang="en-US"/>
            <a:t>Safety and Health Screenings</a:t>
          </a:r>
        </a:p>
      </dgm:t>
    </dgm:pt>
    <dgm:pt modelId="{4CA4BDA3-893D-4B21-8A5F-5A1C55A9A4C2}" type="parTrans" cxnId="{A77EA094-FA78-49A5-B3D7-BE8DC4F46F36}">
      <dgm:prSet/>
      <dgm:spPr/>
      <dgm:t>
        <a:bodyPr/>
        <a:lstStyle/>
        <a:p>
          <a:endParaRPr lang="en-US"/>
        </a:p>
      </dgm:t>
    </dgm:pt>
    <dgm:pt modelId="{C4583211-168A-45E1-B29F-2BB22E86DD4A}" type="sibTrans" cxnId="{A77EA094-FA78-49A5-B3D7-BE8DC4F46F36}">
      <dgm:prSet/>
      <dgm:spPr/>
      <dgm:t>
        <a:bodyPr/>
        <a:lstStyle/>
        <a:p>
          <a:endParaRPr lang="en-US"/>
        </a:p>
      </dgm:t>
    </dgm:pt>
    <dgm:pt modelId="{5F121B3E-34D2-404C-B27A-56E8D4E3854D}" type="pres">
      <dgm:prSet presAssocID="{AF994F2F-751D-41AE-9761-7D63090F4B70}" presName="linear" presStyleCnt="0">
        <dgm:presLayoutVars>
          <dgm:animLvl val="lvl"/>
          <dgm:resizeHandles val="exact"/>
        </dgm:presLayoutVars>
      </dgm:prSet>
      <dgm:spPr/>
      <dgm:t>
        <a:bodyPr/>
        <a:lstStyle/>
        <a:p>
          <a:endParaRPr lang="en-US"/>
        </a:p>
      </dgm:t>
    </dgm:pt>
    <dgm:pt modelId="{0D7835AB-9273-42F1-860C-756F2B4FC294}" type="pres">
      <dgm:prSet presAssocID="{691AB5EC-8289-45F4-8D52-F28FCD2758BA}" presName="parentText" presStyleLbl="node1" presStyleIdx="0" presStyleCnt="7">
        <dgm:presLayoutVars>
          <dgm:chMax val="0"/>
          <dgm:bulletEnabled val="1"/>
        </dgm:presLayoutVars>
      </dgm:prSet>
      <dgm:spPr/>
      <dgm:t>
        <a:bodyPr/>
        <a:lstStyle/>
        <a:p>
          <a:endParaRPr lang="en-US"/>
        </a:p>
      </dgm:t>
    </dgm:pt>
    <dgm:pt modelId="{61EFE585-8034-485C-B714-D92A87BBE45C}" type="pres">
      <dgm:prSet presAssocID="{6C7724A7-1C6C-45CB-BAE7-CCABA86CA209}" presName="spacer" presStyleCnt="0"/>
      <dgm:spPr/>
    </dgm:pt>
    <dgm:pt modelId="{6BD87799-7CFF-4A44-9C36-005EAEB66974}" type="pres">
      <dgm:prSet presAssocID="{A9BD46B3-6C7A-4EA7-8C5E-0341EF1C32BB}" presName="parentText" presStyleLbl="node1" presStyleIdx="1" presStyleCnt="7">
        <dgm:presLayoutVars>
          <dgm:chMax val="0"/>
          <dgm:bulletEnabled val="1"/>
        </dgm:presLayoutVars>
      </dgm:prSet>
      <dgm:spPr/>
      <dgm:t>
        <a:bodyPr/>
        <a:lstStyle/>
        <a:p>
          <a:endParaRPr lang="en-US"/>
        </a:p>
      </dgm:t>
    </dgm:pt>
    <dgm:pt modelId="{CF71B019-2A67-4603-BB44-87D5370B9BDE}" type="pres">
      <dgm:prSet presAssocID="{7F8A334E-D419-4B39-B027-040E79267CD3}" presName="spacer" presStyleCnt="0"/>
      <dgm:spPr/>
    </dgm:pt>
    <dgm:pt modelId="{6EA5F18C-1930-4F09-8EB8-C79A4B843A43}" type="pres">
      <dgm:prSet presAssocID="{A6A19135-E5F4-4EEF-B963-983D23FFE267}" presName="parentText" presStyleLbl="node1" presStyleIdx="2" presStyleCnt="7">
        <dgm:presLayoutVars>
          <dgm:chMax val="0"/>
          <dgm:bulletEnabled val="1"/>
        </dgm:presLayoutVars>
      </dgm:prSet>
      <dgm:spPr/>
      <dgm:t>
        <a:bodyPr/>
        <a:lstStyle/>
        <a:p>
          <a:endParaRPr lang="en-US"/>
        </a:p>
      </dgm:t>
    </dgm:pt>
    <dgm:pt modelId="{89C79D93-0373-49B2-8BC1-3EA957C25767}" type="pres">
      <dgm:prSet presAssocID="{F2873451-2FC7-42A4-B5FA-FA4C08999BD8}" presName="spacer" presStyleCnt="0"/>
      <dgm:spPr/>
    </dgm:pt>
    <dgm:pt modelId="{6A3AE2AD-69A2-43F8-A05E-B582030939FD}" type="pres">
      <dgm:prSet presAssocID="{D9DA015E-6C81-4469-8FF1-1A5B77A7CB57}" presName="parentText" presStyleLbl="node1" presStyleIdx="3" presStyleCnt="7">
        <dgm:presLayoutVars>
          <dgm:chMax val="0"/>
          <dgm:bulletEnabled val="1"/>
        </dgm:presLayoutVars>
      </dgm:prSet>
      <dgm:spPr/>
      <dgm:t>
        <a:bodyPr/>
        <a:lstStyle/>
        <a:p>
          <a:endParaRPr lang="en-US"/>
        </a:p>
      </dgm:t>
    </dgm:pt>
    <dgm:pt modelId="{55E10089-813C-414B-9ADA-60FCBC4F1329}" type="pres">
      <dgm:prSet presAssocID="{D25FFDED-3FF7-4F79-86E0-341375620B7F}" presName="spacer" presStyleCnt="0"/>
      <dgm:spPr/>
    </dgm:pt>
    <dgm:pt modelId="{57381D7F-C240-42A3-AB26-438CCD83176B}" type="pres">
      <dgm:prSet presAssocID="{8DB92D56-9B21-41B8-A7CD-BCA4C0317722}" presName="parentText" presStyleLbl="node1" presStyleIdx="4" presStyleCnt="7">
        <dgm:presLayoutVars>
          <dgm:chMax val="0"/>
          <dgm:bulletEnabled val="1"/>
        </dgm:presLayoutVars>
      </dgm:prSet>
      <dgm:spPr/>
      <dgm:t>
        <a:bodyPr/>
        <a:lstStyle/>
        <a:p>
          <a:endParaRPr lang="en-US"/>
        </a:p>
      </dgm:t>
    </dgm:pt>
    <dgm:pt modelId="{B20946AF-045D-4F29-ACFB-E59E9B47FE20}" type="pres">
      <dgm:prSet presAssocID="{9CDF8347-CD00-428B-968F-B26FC6514B6A}" presName="spacer" presStyleCnt="0"/>
      <dgm:spPr/>
    </dgm:pt>
    <dgm:pt modelId="{6BD00C75-15A1-43A7-A813-75DB8243ADC5}" type="pres">
      <dgm:prSet presAssocID="{E3791D74-DA56-4163-8A01-0CFD4BA03B81}" presName="parentText" presStyleLbl="node1" presStyleIdx="5" presStyleCnt="7">
        <dgm:presLayoutVars>
          <dgm:chMax val="0"/>
          <dgm:bulletEnabled val="1"/>
        </dgm:presLayoutVars>
      </dgm:prSet>
      <dgm:spPr/>
      <dgm:t>
        <a:bodyPr/>
        <a:lstStyle/>
        <a:p>
          <a:endParaRPr lang="en-US"/>
        </a:p>
      </dgm:t>
    </dgm:pt>
    <dgm:pt modelId="{B3022637-ACE2-4EB8-94BD-4455E4FEE6D9}" type="pres">
      <dgm:prSet presAssocID="{26F9D807-FAA0-4069-8454-3E83354EB93A}" presName="spacer" presStyleCnt="0"/>
      <dgm:spPr/>
    </dgm:pt>
    <dgm:pt modelId="{E3BDC91B-8E78-418D-90FE-C674A83506FA}" type="pres">
      <dgm:prSet presAssocID="{E3D2C5B2-4AD9-4247-BD33-584FC4B2D048}" presName="parentText" presStyleLbl="node1" presStyleIdx="6" presStyleCnt="7">
        <dgm:presLayoutVars>
          <dgm:chMax val="0"/>
          <dgm:bulletEnabled val="1"/>
        </dgm:presLayoutVars>
      </dgm:prSet>
      <dgm:spPr/>
      <dgm:t>
        <a:bodyPr/>
        <a:lstStyle/>
        <a:p>
          <a:endParaRPr lang="en-US"/>
        </a:p>
      </dgm:t>
    </dgm:pt>
  </dgm:ptLst>
  <dgm:cxnLst>
    <dgm:cxn modelId="{8EDE9F61-5B63-43A4-9BD3-537BBACDAD49}" type="presOf" srcId="{D9DA015E-6C81-4469-8FF1-1A5B77A7CB57}" destId="{6A3AE2AD-69A2-43F8-A05E-B582030939FD}" srcOrd="0" destOrd="0" presId="urn:microsoft.com/office/officeart/2005/8/layout/vList2"/>
    <dgm:cxn modelId="{96BF7879-F6AD-4F23-BB2F-C2B2CF3B4CCF}" type="presOf" srcId="{691AB5EC-8289-45F4-8D52-F28FCD2758BA}" destId="{0D7835AB-9273-42F1-860C-756F2B4FC294}" srcOrd="0" destOrd="0" presId="urn:microsoft.com/office/officeart/2005/8/layout/vList2"/>
    <dgm:cxn modelId="{5AF7C2D9-DC39-4C7B-9B8E-E0D9B63FBA38}" type="presOf" srcId="{E3791D74-DA56-4163-8A01-0CFD4BA03B81}" destId="{6BD00C75-15A1-43A7-A813-75DB8243ADC5}" srcOrd="0" destOrd="0" presId="urn:microsoft.com/office/officeart/2005/8/layout/vList2"/>
    <dgm:cxn modelId="{AADF67AD-733C-44F6-AFF3-C1B8EAE75EA4}" srcId="{AF994F2F-751D-41AE-9761-7D63090F4B70}" destId="{8DB92D56-9B21-41B8-A7CD-BCA4C0317722}" srcOrd="4" destOrd="0" parTransId="{B6476C4F-8A69-41C2-91EB-497C142C5E40}" sibTransId="{9CDF8347-CD00-428B-968F-B26FC6514B6A}"/>
    <dgm:cxn modelId="{B0DFA17C-1CAF-416E-A03B-2CEE0038D2C3}" srcId="{AF994F2F-751D-41AE-9761-7D63090F4B70}" destId="{A9BD46B3-6C7A-4EA7-8C5E-0341EF1C32BB}" srcOrd="1" destOrd="0" parTransId="{10B649FF-6196-46A0-B7B7-1D94A46BFB1E}" sibTransId="{7F8A334E-D419-4B39-B027-040E79267CD3}"/>
    <dgm:cxn modelId="{ABF18733-F72A-409F-8403-FCA17001DEEA}" type="presOf" srcId="{A6A19135-E5F4-4EEF-B963-983D23FFE267}" destId="{6EA5F18C-1930-4F09-8EB8-C79A4B843A43}" srcOrd="0" destOrd="0" presId="urn:microsoft.com/office/officeart/2005/8/layout/vList2"/>
    <dgm:cxn modelId="{161B93A9-167E-4261-88FD-3C26AA4ED09F}" srcId="{AF994F2F-751D-41AE-9761-7D63090F4B70}" destId="{A6A19135-E5F4-4EEF-B963-983D23FFE267}" srcOrd="2" destOrd="0" parTransId="{43B3FF14-6D83-4274-B395-7C4A387C80CF}" sibTransId="{F2873451-2FC7-42A4-B5FA-FA4C08999BD8}"/>
    <dgm:cxn modelId="{A77EA094-FA78-49A5-B3D7-BE8DC4F46F36}" srcId="{AF994F2F-751D-41AE-9761-7D63090F4B70}" destId="{E3D2C5B2-4AD9-4247-BD33-584FC4B2D048}" srcOrd="6" destOrd="0" parTransId="{4CA4BDA3-893D-4B21-8A5F-5A1C55A9A4C2}" sibTransId="{C4583211-168A-45E1-B29F-2BB22E86DD4A}"/>
    <dgm:cxn modelId="{5227148B-0920-4A8C-B9A2-24563FBDB1E3}" type="presOf" srcId="{E3D2C5B2-4AD9-4247-BD33-584FC4B2D048}" destId="{E3BDC91B-8E78-418D-90FE-C674A83506FA}" srcOrd="0" destOrd="0" presId="urn:microsoft.com/office/officeart/2005/8/layout/vList2"/>
    <dgm:cxn modelId="{D9D44BD0-609F-4652-8B2F-3CD6F5B08A85}" srcId="{AF994F2F-751D-41AE-9761-7D63090F4B70}" destId="{691AB5EC-8289-45F4-8D52-F28FCD2758BA}" srcOrd="0" destOrd="0" parTransId="{128EFC59-D07F-4C65-A1D1-FD7745967DAF}" sibTransId="{6C7724A7-1C6C-45CB-BAE7-CCABA86CA209}"/>
    <dgm:cxn modelId="{9EA14ED0-5380-4535-A230-6CD6C6E2EDE4}" type="presOf" srcId="{AF994F2F-751D-41AE-9761-7D63090F4B70}" destId="{5F121B3E-34D2-404C-B27A-56E8D4E3854D}" srcOrd="0" destOrd="0" presId="urn:microsoft.com/office/officeart/2005/8/layout/vList2"/>
    <dgm:cxn modelId="{61A08FC8-7F5D-4714-9C5F-D47C9C967037}" type="presOf" srcId="{A9BD46B3-6C7A-4EA7-8C5E-0341EF1C32BB}" destId="{6BD87799-7CFF-4A44-9C36-005EAEB66974}" srcOrd="0" destOrd="0" presId="urn:microsoft.com/office/officeart/2005/8/layout/vList2"/>
    <dgm:cxn modelId="{6C948162-9268-4779-B495-537193933FFB}" type="presOf" srcId="{8DB92D56-9B21-41B8-A7CD-BCA4C0317722}" destId="{57381D7F-C240-42A3-AB26-438CCD83176B}" srcOrd="0" destOrd="0" presId="urn:microsoft.com/office/officeart/2005/8/layout/vList2"/>
    <dgm:cxn modelId="{1DB23A6C-63BD-4DF2-8C7B-A1640016AB3D}" srcId="{AF994F2F-751D-41AE-9761-7D63090F4B70}" destId="{E3791D74-DA56-4163-8A01-0CFD4BA03B81}" srcOrd="5" destOrd="0" parTransId="{9416D978-D8CF-48B6-84AA-42FA28C4F443}" sibTransId="{26F9D807-FAA0-4069-8454-3E83354EB93A}"/>
    <dgm:cxn modelId="{0E683612-44B9-456A-8641-81ACFCE0CF5C}" srcId="{AF994F2F-751D-41AE-9761-7D63090F4B70}" destId="{D9DA015E-6C81-4469-8FF1-1A5B77A7CB57}" srcOrd="3" destOrd="0" parTransId="{63CDD320-57AE-47DE-BBD2-F0B28320F6BA}" sibTransId="{D25FFDED-3FF7-4F79-86E0-341375620B7F}"/>
    <dgm:cxn modelId="{EAC55880-676C-4578-90AB-EC86B3EE59F7}" type="presParOf" srcId="{5F121B3E-34D2-404C-B27A-56E8D4E3854D}" destId="{0D7835AB-9273-42F1-860C-756F2B4FC294}" srcOrd="0" destOrd="0" presId="urn:microsoft.com/office/officeart/2005/8/layout/vList2"/>
    <dgm:cxn modelId="{D28D1BB2-F4FC-44EE-BE63-1FF5C42974CF}" type="presParOf" srcId="{5F121B3E-34D2-404C-B27A-56E8D4E3854D}" destId="{61EFE585-8034-485C-B714-D92A87BBE45C}" srcOrd="1" destOrd="0" presId="urn:microsoft.com/office/officeart/2005/8/layout/vList2"/>
    <dgm:cxn modelId="{D2233894-D306-4F9D-90AC-6DF5613C45D9}" type="presParOf" srcId="{5F121B3E-34D2-404C-B27A-56E8D4E3854D}" destId="{6BD87799-7CFF-4A44-9C36-005EAEB66974}" srcOrd="2" destOrd="0" presId="urn:microsoft.com/office/officeart/2005/8/layout/vList2"/>
    <dgm:cxn modelId="{6C96CF9E-8A06-4BB6-81C4-3F654B492DB9}" type="presParOf" srcId="{5F121B3E-34D2-404C-B27A-56E8D4E3854D}" destId="{CF71B019-2A67-4603-BB44-87D5370B9BDE}" srcOrd="3" destOrd="0" presId="urn:microsoft.com/office/officeart/2005/8/layout/vList2"/>
    <dgm:cxn modelId="{ADE12800-F1C0-49F0-9F4F-8C0BB1D9CF02}" type="presParOf" srcId="{5F121B3E-34D2-404C-B27A-56E8D4E3854D}" destId="{6EA5F18C-1930-4F09-8EB8-C79A4B843A43}" srcOrd="4" destOrd="0" presId="urn:microsoft.com/office/officeart/2005/8/layout/vList2"/>
    <dgm:cxn modelId="{C740F7BB-4844-4BB6-A6E4-E84A49F4FEFE}" type="presParOf" srcId="{5F121B3E-34D2-404C-B27A-56E8D4E3854D}" destId="{89C79D93-0373-49B2-8BC1-3EA957C25767}" srcOrd="5" destOrd="0" presId="urn:microsoft.com/office/officeart/2005/8/layout/vList2"/>
    <dgm:cxn modelId="{8716F7F7-2396-43FA-801C-D83095067710}" type="presParOf" srcId="{5F121B3E-34D2-404C-B27A-56E8D4E3854D}" destId="{6A3AE2AD-69A2-43F8-A05E-B582030939FD}" srcOrd="6" destOrd="0" presId="urn:microsoft.com/office/officeart/2005/8/layout/vList2"/>
    <dgm:cxn modelId="{754DDF59-23DD-45AE-B780-1DDBC5D75D61}" type="presParOf" srcId="{5F121B3E-34D2-404C-B27A-56E8D4E3854D}" destId="{55E10089-813C-414B-9ADA-60FCBC4F1329}" srcOrd="7" destOrd="0" presId="urn:microsoft.com/office/officeart/2005/8/layout/vList2"/>
    <dgm:cxn modelId="{C881562E-BB01-41F1-9222-F070D098434C}" type="presParOf" srcId="{5F121B3E-34D2-404C-B27A-56E8D4E3854D}" destId="{57381D7F-C240-42A3-AB26-438CCD83176B}" srcOrd="8" destOrd="0" presId="urn:microsoft.com/office/officeart/2005/8/layout/vList2"/>
    <dgm:cxn modelId="{EF7AC8B0-E498-43A0-8E5B-9E3DF7B968E8}" type="presParOf" srcId="{5F121B3E-34D2-404C-B27A-56E8D4E3854D}" destId="{B20946AF-045D-4F29-ACFB-E59E9B47FE20}" srcOrd="9" destOrd="0" presId="urn:microsoft.com/office/officeart/2005/8/layout/vList2"/>
    <dgm:cxn modelId="{8F75D507-19A7-4A4A-B682-E80EAFF0E461}" type="presParOf" srcId="{5F121B3E-34D2-404C-B27A-56E8D4E3854D}" destId="{6BD00C75-15A1-43A7-A813-75DB8243ADC5}" srcOrd="10" destOrd="0" presId="urn:microsoft.com/office/officeart/2005/8/layout/vList2"/>
    <dgm:cxn modelId="{447D7CE1-2A28-4453-8288-095C9E440EA3}" type="presParOf" srcId="{5F121B3E-34D2-404C-B27A-56E8D4E3854D}" destId="{B3022637-ACE2-4EB8-94BD-4455E4FEE6D9}" srcOrd="11" destOrd="0" presId="urn:microsoft.com/office/officeart/2005/8/layout/vList2"/>
    <dgm:cxn modelId="{A0C87725-6070-4F46-8339-0B05957B62DD}" type="presParOf" srcId="{5F121B3E-34D2-404C-B27A-56E8D4E3854D}" destId="{E3BDC91B-8E78-418D-90FE-C674A83506FA}"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38047-84BC-4C22-B038-925AF91C0F5A}">
      <dsp:nvSpPr>
        <dsp:cNvPr id="0" name=""/>
        <dsp:cNvSpPr/>
      </dsp:nvSpPr>
      <dsp:spPr>
        <a:xfrm>
          <a:off x="0" y="101843"/>
          <a:ext cx="5257800" cy="5996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a:t>Leadership Plan</a:t>
          </a:r>
        </a:p>
      </dsp:txBody>
      <dsp:txXfrm>
        <a:off x="29271" y="131114"/>
        <a:ext cx="5199258" cy="541083"/>
      </dsp:txXfrm>
    </dsp:sp>
    <dsp:sp modelId="{760C5B85-727A-4E5F-B46D-410C5AA6C2AD}">
      <dsp:nvSpPr>
        <dsp:cNvPr id="0" name=""/>
        <dsp:cNvSpPr/>
      </dsp:nvSpPr>
      <dsp:spPr>
        <a:xfrm>
          <a:off x="0" y="773468"/>
          <a:ext cx="5257800" cy="599625"/>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a:t>Communications Plan</a:t>
          </a:r>
        </a:p>
      </dsp:txBody>
      <dsp:txXfrm>
        <a:off x="29271" y="802739"/>
        <a:ext cx="5199258" cy="541083"/>
      </dsp:txXfrm>
    </dsp:sp>
    <dsp:sp modelId="{AC0F9FC1-7F10-48BB-AD76-9F58C13FB6F3}">
      <dsp:nvSpPr>
        <dsp:cNvPr id="0" name=""/>
        <dsp:cNvSpPr/>
      </dsp:nvSpPr>
      <dsp:spPr>
        <a:xfrm>
          <a:off x="0" y="1445093"/>
          <a:ext cx="5257800" cy="599625"/>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a:t>Health &amp; Safety Plan</a:t>
          </a:r>
        </a:p>
      </dsp:txBody>
      <dsp:txXfrm>
        <a:off x="29271" y="1474364"/>
        <a:ext cx="5199258" cy="541083"/>
      </dsp:txXfrm>
    </dsp:sp>
    <dsp:sp modelId="{DEAA1CF3-7B6E-49EF-A8F3-B4E2E1962436}">
      <dsp:nvSpPr>
        <dsp:cNvPr id="0" name=""/>
        <dsp:cNvSpPr/>
      </dsp:nvSpPr>
      <dsp:spPr>
        <a:xfrm>
          <a:off x="0" y="2116718"/>
          <a:ext cx="5257800" cy="599625"/>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a:t>Facilities Plan</a:t>
          </a:r>
        </a:p>
      </dsp:txBody>
      <dsp:txXfrm>
        <a:off x="29271" y="2145989"/>
        <a:ext cx="5199258" cy="541083"/>
      </dsp:txXfrm>
    </dsp:sp>
    <dsp:sp modelId="{DC0F3080-932F-4EB6-869A-1BC6809CA015}">
      <dsp:nvSpPr>
        <dsp:cNvPr id="0" name=""/>
        <dsp:cNvSpPr/>
      </dsp:nvSpPr>
      <dsp:spPr>
        <a:xfrm>
          <a:off x="0" y="2788343"/>
          <a:ext cx="5257800" cy="599625"/>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t>Academic Planning</a:t>
          </a:r>
        </a:p>
      </dsp:txBody>
      <dsp:txXfrm>
        <a:off x="29271" y="2817614"/>
        <a:ext cx="5199258" cy="541083"/>
      </dsp:txXfrm>
    </dsp:sp>
    <dsp:sp modelId="{8F0DD24A-8CC9-4DC4-A6EE-C9EF426CCEE7}">
      <dsp:nvSpPr>
        <dsp:cNvPr id="0" name=""/>
        <dsp:cNvSpPr/>
      </dsp:nvSpPr>
      <dsp:spPr>
        <a:xfrm>
          <a:off x="0" y="3459969"/>
          <a:ext cx="5257800" cy="599625"/>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a:t>Human Resources and Staffing</a:t>
          </a:r>
        </a:p>
      </dsp:txBody>
      <dsp:txXfrm>
        <a:off x="29271" y="3489240"/>
        <a:ext cx="5199258" cy="541083"/>
      </dsp:txXfrm>
    </dsp:sp>
    <dsp:sp modelId="{F110D9CA-44F8-4487-86C2-64A642FA3D8E}">
      <dsp:nvSpPr>
        <dsp:cNvPr id="0" name=""/>
        <dsp:cNvSpPr/>
      </dsp:nvSpPr>
      <dsp:spPr>
        <a:xfrm>
          <a:off x="0" y="4131594"/>
          <a:ext cx="5257800" cy="599625"/>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a:t>Transportation and Travel</a:t>
          </a:r>
        </a:p>
      </dsp:txBody>
      <dsp:txXfrm>
        <a:off x="29271" y="4160865"/>
        <a:ext cx="5199258" cy="541083"/>
      </dsp:txXfrm>
    </dsp:sp>
    <dsp:sp modelId="{A551FF0C-A255-4821-A2C9-EC87E0CA9D41}">
      <dsp:nvSpPr>
        <dsp:cNvPr id="0" name=""/>
        <dsp:cNvSpPr/>
      </dsp:nvSpPr>
      <dsp:spPr>
        <a:xfrm>
          <a:off x="0" y="4803219"/>
          <a:ext cx="5257800" cy="5996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a:t>Contingency Operations</a:t>
          </a:r>
        </a:p>
      </dsp:txBody>
      <dsp:txXfrm>
        <a:off x="29271" y="4832490"/>
        <a:ext cx="5199258" cy="5410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835AB-9273-42F1-860C-756F2B4FC294}">
      <dsp:nvSpPr>
        <dsp:cNvPr id="0" name=""/>
        <dsp:cNvSpPr/>
      </dsp:nvSpPr>
      <dsp:spPr>
        <a:xfrm>
          <a:off x="0" y="715418"/>
          <a:ext cx="5257800" cy="5276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Cleaning &amp; Disinfecting</a:t>
          </a:r>
        </a:p>
      </dsp:txBody>
      <dsp:txXfrm>
        <a:off x="25759" y="741177"/>
        <a:ext cx="5206282" cy="476152"/>
      </dsp:txXfrm>
    </dsp:sp>
    <dsp:sp modelId="{6BD87799-7CFF-4A44-9C36-005EAEB66974}">
      <dsp:nvSpPr>
        <dsp:cNvPr id="0" name=""/>
        <dsp:cNvSpPr/>
      </dsp:nvSpPr>
      <dsp:spPr>
        <a:xfrm>
          <a:off x="0" y="1306448"/>
          <a:ext cx="5257800" cy="527670"/>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Inside/Outside Airflow</a:t>
          </a:r>
        </a:p>
      </dsp:txBody>
      <dsp:txXfrm>
        <a:off x="25759" y="1332207"/>
        <a:ext cx="5206282" cy="476152"/>
      </dsp:txXfrm>
    </dsp:sp>
    <dsp:sp modelId="{6EA5F18C-1930-4F09-8EB8-C79A4B843A43}">
      <dsp:nvSpPr>
        <dsp:cNvPr id="0" name=""/>
        <dsp:cNvSpPr/>
      </dsp:nvSpPr>
      <dsp:spPr>
        <a:xfrm>
          <a:off x="0" y="1897478"/>
          <a:ext cx="5257800" cy="52767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Hand Sanitizer Stations</a:t>
          </a:r>
        </a:p>
      </dsp:txBody>
      <dsp:txXfrm>
        <a:off x="25759" y="1923237"/>
        <a:ext cx="5206282" cy="476152"/>
      </dsp:txXfrm>
    </dsp:sp>
    <dsp:sp modelId="{6A3AE2AD-69A2-43F8-A05E-B582030939FD}">
      <dsp:nvSpPr>
        <dsp:cNvPr id="0" name=""/>
        <dsp:cNvSpPr/>
      </dsp:nvSpPr>
      <dsp:spPr>
        <a:xfrm>
          <a:off x="0" y="2488508"/>
          <a:ext cx="5257800" cy="52767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Social Distancing</a:t>
          </a:r>
        </a:p>
      </dsp:txBody>
      <dsp:txXfrm>
        <a:off x="25759" y="2514267"/>
        <a:ext cx="5206282" cy="476152"/>
      </dsp:txXfrm>
    </dsp:sp>
    <dsp:sp modelId="{57381D7F-C240-42A3-AB26-438CCD83176B}">
      <dsp:nvSpPr>
        <dsp:cNvPr id="0" name=""/>
        <dsp:cNvSpPr/>
      </dsp:nvSpPr>
      <dsp:spPr>
        <a:xfrm>
          <a:off x="0" y="3079539"/>
          <a:ext cx="5257800" cy="52767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Campus Access and Traffic Flow</a:t>
          </a:r>
        </a:p>
      </dsp:txBody>
      <dsp:txXfrm>
        <a:off x="25759" y="3105298"/>
        <a:ext cx="5206282" cy="476152"/>
      </dsp:txXfrm>
    </dsp:sp>
    <dsp:sp modelId="{6BD00C75-15A1-43A7-A813-75DB8243ADC5}">
      <dsp:nvSpPr>
        <dsp:cNvPr id="0" name=""/>
        <dsp:cNvSpPr/>
      </dsp:nvSpPr>
      <dsp:spPr>
        <a:xfrm>
          <a:off x="0" y="3670569"/>
          <a:ext cx="5257800" cy="527670"/>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Mail and other Vendor Deliveries &amp; Guests</a:t>
          </a:r>
        </a:p>
      </dsp:txBody>
      <dsp:txXfrm>
        <a:off x="25759" y="3696328"/>
        <a:ext cx="5206282" cy="476152"/>
      </dsp:txXfrm>
    </dsp:sp>
    <dsp:sp modelId="{E3BDC91B-8E78-418D-90FE-C674A83506FA}">
      <dsp:nvSpPr>
        <dsp:cNvPr id="0" name=""/>
        <dsp:cNvSpPr/>
      </dsp:nvSpPr>
      <dsp:spPr>
        <a:xfrm>
          <a:off x="0" y="4261599"/>
          <a:ext cx="5257800" cy="52767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Safety and Health Screenings</a:t>
          </a:r>
        </a:p>
      </dsp:txBody>
      <dsp:txXfrm>
        <a:off x="25759" y="4287358"/>
        <a:ext cx="5206282" cy="4761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B6B34-E157-47EC-A65E-D4C8BF9AB2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CD34C5-24D9-4882-9543-D593425C61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1EB76E-E1B2-4930-BD2A-2155D0DB9952}"/>
              </a:ext>
            </a:extLst>
          </p:cNvPr>
          <p:cNvSpPr>
            <a:spLocks noGrp="1"/>
          </p:cNvSpPr>
          <p:nvPr>
            <p:ph type="dt" sz="half" idx="10"/>
          </p:nvPr>
        </p:nvSpPr>
        <p:spPr/>
        <p:txBody>
          <a:bodyPr/>
          <a:lstStyle/>
          <a:p>
            <a:fld id="{6AD8851D-136C-49B4-B30A-29E4187BD214}" type="datetimeFigureOut">
              <a:rPr lang="en-US" smtClean="0"/>
              <a:t>7/24/2020</a:t>
            </a:fld>
            <a:endParaRPr lang="en-US" dirty="0"/>
          </a:p>
        </p:txBody>
      </p:sp>
      <p:sp>
        <p:nvSpPr>
          <p:cNvPr id="5" name="Footer Placeholder 4">
            <a:extLst>
              <a:ext uri="{FF2B5EF4-FFF2-40B4-BE49-F238E27FC236}">
                <a16:creationId xmlns:a16="http://schemas.microsoft.com/office/drawing/2014/main" id="{7214F073-6474-405D-9622-970C48F8DD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930BDA-3F59-4DD2-8D3D-0F43C14B219F}"/>
              </a:ext>
            </a:extLst>
          </p:cNvPr>
          <p:cNvSpPr>
            <a:spLocks noGrp="1"/>
          </p:cNvSpPr>
          <p:nvPr>
            <p:ph type="sldNum" sz="quarter" idx="12"/>
          </p:nvPr>
        </p:nvSpPr>
        <p:spPr/>
        <p:txBody>
          <a:bodyPr/>
          <a:lstStyle/>
          <a:p>
            <a:fld id="{E0FC55DA-848D-4B92-8EE7-ED140E0017D0}" type="slidenum">
              <a:rPr lang="en-US" smtClean="0"/>
              <a:t>‹#›</a:t>
            </a:fld>
            <a:endParaRPr lang="en-US" dirty="0"/>
          </a:p>
        </p:txBody>
      </p:sp>
    </p:spTree>
    <p:extLst>
      <p:ext uri="{BB962C8B-B14F-4D97-AF65-F5344CB8AC3E}">
        <p14:creationId xmlns:p14="http://schemas.microsoft.com/office/powerpoint/2010/main" val="3673534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A6173-1C33-4810-9762-0F27CAAC47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9C64C1-8F89-4D27-B5B6-1E4827E898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13A87-B001-49FE-9802-5ED1C9FCCFE9}"/>
              </a:ext>
            </a:extLst>
          </p:cNvPr>
          <p:cNvSpPr>
            <a:spLocks noGrp="1"/>
          </p:cNvSpPr>
          <p:nvPr>
            <p:ph type="dt" sz="half" idx="10"/>
          </p:nvPr>
        </p:nvSpPr>
        <p:spPr/>
        <p:txBody>
          <a:bodyPr/>
          <a:lstStyle/>
          <a:p>
            <a:fld id="{6AD8851D-136C-49B4-B30A-29E4187BD214}" type="datetimeFigureOut">
              <a:rPr lang="en-US" smtClean="0"/>
              <a:t>7/24/2020</a:t>
            </a:fld>
            <a:endParaRPr lang="en-US" dirty="0"/>
          </a:p>
        </p:txBody>
      </p:sp>
      <p:sp>
        <p:nvSpPr>
          <p:cNvPr id="5" name="Footer Placeholder 4">
            <a:extLst>
              <a:ext uri="{FF2B5EF4-FFF2-40B4-BE49-F238E27FC236}">
                <a16:creationId xmlns:a16="http://schemas.microsoft.com/office/drawing/2014/main" id="{600CC213-37D4-46EE-BA7A-9370259BFB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7E4C29-86D4-4F25-8BC8-3C4A897A27A2}"/>
              </a:ext>
            </a:extLst>
          </p:cNvPr>
          <p:cNvSpPr>
            <a:spLocks noGrp="1"/>
          </p:cNvSpPr>
          <p:nvPr>
            <p:ph type="sldNum" sz="quarter" idx="12"/>
          </p:nvPr>
        </p:nvSpPr>
        <p:spPr/>
        <p:txBody>
          <a:bodyPr/>
          <a:lstStyle/>
          <a:p>
            <a:fld id="{E0FC55DA-848D-4B92-8EE7-ED140E0017D0}" type="slidenum">
              <a:rPr lang="en-US" smtClean="0"/>
              <a:t>‹#›</a:t>
            </a:fld>
            <a:endParaRPr lang="en-US" dirty="0"/>
          </a:p>
        </p:txBody>
      </p:sp>
    </p:spTree>
    <p:extLst>
      <p:ext uri="{BB962C8B-B14F-4D97-AF65-F5344CB8AC3E}">
        <p14:creationId xmlns:p14="http://schemas.microsoft.com/office/powerpoint/2010/main" val="2504942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B399B1-BDB0-4F33-AE08-399A47B2CF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DB0A1C-AD9E-4B46-B00C-EF9CA2D406E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FF202F-F24B-4C0B-A44B-1E1503613707}"/>
              </a:ext>
            </a:extLst>
          </p:cNvPr>
          <p:cNvSpPr>
            <a:spLocks noGrp="1"/>
          </p:cNvSpPr>
          <p:nvPr>
            <p:ph type="dt" sz="half" idx="10"/>
          </p:nvPr>
        </p:nvSpPr>
        <p:spPr/>
        <p:txBody>
          <a:bodyPr/>
          <a:lstStyle/>
          <a:p>
            <a:fld id="{6AD8851D-136C-49B4-B30A-29E4187BD214}" type="datetimeFigureOut">
              <a:rPr lang="en-US" smtClean="0"/>
              <a:t>7/24/2020</a:t>
            </a:fld>
            <a:endParaRPr lang="en-US" dirty="0"/>
          </a:p>
        </p:txBody>
      </p:sp>
      <p:sp>
        <p:nvSpPr>
          <p:cNvPr id="5" name="Footer Placeholder 4">
            <a:extLst>
              <a:ext uri="{FF2B5EF4-FFF2-40B4-BE49-F238E27FC236}">
                <a16:creationId xmlns:a16="http://schemas.microsoft.com/office/drawing/2014/main" id="{7C117141-A4ED-4762-9B28-BE70FE3EF6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26F6AF-2447-49D9-9AE8-D46C763ADEC5}"/>
              </a:ext>
            </a:extLst>
          </p:cNvPr>
          <p:cNvSpPr>
            <a:spLocks noGrp="1"/>
          </p:cNvSpPr>
          <p:nvPr>
            <p:ph type="sldNum" sz="quarter" idx="12"/>
          </p:nvPr>
        </p:nvSpPr>
        <p:spPr/>
        <p:txBody>
          <a:bodyPr/>
          <a:lstStyle/>
          <a:p>
            <a:fld id="{E0FC55DA-848D-4B92-8EE7-ED140E0017D0}" type="slidenum">
              <a:rPr lang="en-US" smtClean="0"/>
              <a:t>‹#›</a:t>
            </a:fld>
            <a:endParaRPr lang="en-US" dirty="0"/>
          </a:p>
        </p:txBody>
      </p:sp>
    </p:spTree>
    <p:extLst>
      <p:ext uri="{BB962C8B-B14F-4D97-AF65-F5344CB8AC3E}">
        <p14:creationId xmlns:p14="http://schemas.microsoft.com/office/powerpoint/2010/main" val="3889638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7/24/2020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3423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7/24/2020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0092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7/24/2020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23885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7/24/2020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6880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7/24/2020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55168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7/24/2020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7269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7/24/2020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46015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7/24/2020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352661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97C7E-3B65-41DE-8388-E69C98893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51DC0-2DF4-4A46-8347-B3619A3260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F07653-B6A6-4040-B642-CA18EE4AFB38}"/>
              </a:ext>
            </a:extLst>
          </p:cNvPr>
          <p:cNvSpPr>
            <a:spLocks noGrp="1"/>
          </p:cNvSpPr>
          <p:nvPr>
            <p:ph type="dt" sz="half" idx="10"/>
          </p:nvPr>
        </p:nvSpPr>
        <p:spPr/>
        <p:txBody>
          <a:bodyPr/>
          <a:lstStyle/>
          <a:p>
            <a:fld id="{6AD8851D-136C-49B4-B30A-29E4187BD214}" type="datetimeFigureOut">
              <a:rPr lang="en-US" smtClean="0"/>
              <a:t>7/24/2020</a:t>
            </a:fld>
            <a:endParaRPr lang="en-US" dirty="0"/>
          </a:p>
        </p:txBody>
      </p:sp>
      <p:sp>
        <p:nvSpPr>
          <p:cNvPr id="5" name="Footer Placeholder 4">
            <a:extLst>
              <a:ext uri="{FF2B5EF4-FFF2-40B4-BE49-F238E27FC236}">
                <a16:creationId xmlns:a16="http://schemas.microsoft.com/office/drawing/2014/main" id="{4C121212-0B88-443B-9EEA-213E8B55BF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80836E-70E2-4478-A696-FEA2D52A0788}"/>
              </a:ext>
            </a:extLst>
          </p:cNvPr>
          <p:cNvSpPr>
            <a:spLocks noGrp="1"/>
          </p:cNvSpPr>
          <p:nvPr>
            <p:ph type="sldNum" sz="quarter" idx="12"/>
          </p:nvPr>
        </p:nvSpPr>
        <p:spPr/>
        <p:txBody>
          <a:bodyPr/>
          <a:lstStyle/>
          <a:p>
            <a:fld id="{E0FC55DA-848D-4B92-8EE7-ED140E0017D0}" type="slidenum">
              <a:rPr lang="en-US" smtClean="0"/>
              <a:t>‹#›</a:t>
            </a:fld>
            <a:endParaRPr lang="en-US" dirty="0"/>
          </a:p>
        </p:txBody>
      </p:sp>
    </p:spTree>
    <p:extLst>
      <p:ext uri="{BB962C8B-B14F-4D97-AF65-F5344CB8AC3E}">
        <p14:creationId xmlns:p14="http://schemas.microsoft.com/office/powerpoint/2010/main" val="3233351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7/24/2020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19728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4E67-E27C-4272-8870-F1A680C1CC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14A4B0-3B2E-41E5-8F7A-F4BB93E6FE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800C45-7FF2-46F5-AB17-D855AD83FBD2}"/>
              </a:ext>
            </a:extLst>
          </p:cNvPr>
          <p:cNvSpPr>
            <a:spLocks noGrp="1"/>
          </p:cNvSpPr>
          <p:nvPr>
            <p:ph type="dt" sz="half" idx="10"/>
          </p:nvPr>
        </p:nvSpPr>
        <p:spPr/>
        <p:txBody>
          <a:bodyPr/>
          <a:lstStyle/>
          <a:p>
            <a:fld id="{6AD8851D-136C-49B4-B30A-29E4187BD214}" type="datetimeFigureOut">
              <a:rPr lang="en-US" smtClean="0"/>
              <a:t>7/24/2020</a:t>
            </a:fld>
            <a:endParaRPr lang="en-US" dirty="0"/>
          </a:p>
        </p:txBody>
      </p:sp>
      <p:sp>
        <p:nvSpPr>
          <p:cNvPr id="5" name="Footer Placeholder 4">
            <a:extLst>
              <a:ext uri="{FF2B5EF4-FFF2-40B4-BE49-F238E27FC236}">
                <a16:creationId xmlns:a16="http://schemas.microsoft.com/office/drawing/2014/main" id="{3C173AF3-A479-45C9-8B6B-B244FC4428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45C691-BF77-4D3D-94A4-C2288A60620D}"/>
              </a:ext>
            </a:extLst>
          </p:cNvPr>
          <p:cNvSpPr>
            <a:spLocks noGrp="1"/>
          </p:cNvSpPr>
          <p:nvPr>
            <p:ph type="sldNum" sz="quarter" idx="12"/>
          </p:nvPr>
        </p:nvSpPr>
        <p:spPr/>
        <p:txBody>
          <a:bodyPr/>
          <a:lstStyle/>
          <a:p>
            <a:fld id="{E0FC55DA-848D-4B92-8EE7-ED140E0017D0}" type="slidenum">
              <a:rPr lang="en-US" smtClean="0"/>
              <a:t>‹#›</a:t>
            </a:fld>
            <a:endParaRPr lang="en-US" dirty="0"/>
          </a:p>
        </p:txBody>
      </p:sp>
    </p:spTree>
    <p:extLst>
      <p:ext uri="{BB962C8B-B14F-4D97-AF65-F5344CB8AC3E}">
        <p14:creationId xmlns:p14="http://schemas.microsoft.com/office/powerpoint/2010/main" val="4106728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35AB-FD4A-4260-A6E8-F70B149950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57477A-A2F3-4052-AA6E-5D85A05FA3D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519A2C-CEF7-49B1-A102-C4BE3EE67A3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19D26-CB73-4075-A47D-916BF9995D5A}"/>
              </a:ext>
            </a:extLst>
          </p:cNvPr>
          <p:cNvSpPr>
            <a:spLocks noGrp="1"/>
          </p:cNvSpPr>
          <p:nvPr>
            <p:ph type="dt" sz="half" idx="10"/>
          </p:nvPr>
        </p:nvSpPr>
        <p:spPr/>
        <p:txBody>
          <a:bodyPr/>
          <a:lstStyle/>
          <a:p>
            <a:fld id="{6AD8851D-136C-49B4-B30A-29E4187BD214}" type="datetimeFigureOut">
              <a:rPr lang="en-US" smtClean="0"/>
              <a:t>7/24/2020</a:t>
            </a:fld>
            <a:endParaRPr lang="en-US" dirty="0"/>
          </a:p>
        </p:txBody>
      </p:sp>
      <p:sp>
        <p:nvSpPr>
          <p:cNvPr id="6" name="Footer Placeholder 5">
            <a:extLst>
              <a:ext uri="{FF2B5EF4-FFF2-40B4-BE49-F238E27FC236}">
                <a16:creationId xmlns:a16="http://schemas.microsoft.com/office/drawing/2014/main" id="{C58AF3CE-13BC-4D70-8A9B-405FD69074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7F60C3-DC49-491F-84E8-EF35152D95DD}"/>
              </a:ext>
            </a:extLst>
          </p:cNvPr>
          <p:cNvSpPr>
            <a:spLocks noGrp="1"/>
          </p:cNvSpPr>
          <p:nvPr>
            <p:ph type="sldNum" sz="quarter" idx="12"/>
          </p:nvPr>
        </p:nvSpPr>
        <p:spPr/>
        <p:txBody>
          <a:bodyPr/>
          <a:lstStyle/>
          <a:p>
            <a:fld id="{E0FC55DA-848D-4B92-8EE7-ED140E0017D0}" type="slidenum">
              <a:rPr lang="en-US" smtClean="0"/>
              <a:t>‹#›</a:t>
            </a:fld>
            <a:endParaRPr lang="en-US" dirty="0"/>
          </a:p>
        </p:txBody>
      </p:sp>
    </p:spTree>
    <p:extLst>
      <p:ext uri="{BB962C8B-B14F-4D97-AF65-F5344CB8AC3E}">
        <p14:creationId xmlns:p14="http://schemas.microsoft.com/office/powerpoint/2010/main" val="1177009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F49C8-3DC3-4252-B5E1-DBAE779AFA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4B6C58-7565-44EB-A9C2-DF69757F6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368F64E-52BA-4D79-A7C8-22BC150ABD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A2ED0-D8F8-4F32-86B2-384B00AA39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B9BAFD7-A372-41E6-824D-DCCBB79495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348974-08E0-4896-A0B2-DE1913AE0D1D}"/>
              </a:ext>
            </a:extLst>
          </p:cNvPr>
          <p:cNvSpPr>
            <a:spLocks noGrp="1"/>
          </p:cNvSpPr>
          <p:nvPr>
            <p:ph type="dt" sz="half" idx="10"/>
          </p:nvPr>
        </p:nvSpPr>
        <p:spPr/>
        <p:txBody>
          <a:bodyPr/>
          <a:lstStyle/>
          <a:p>
            <a:fld id="{6AD8851D-136C-49B4-B30A-29E4187BD214}" type="datetimeFigureOut">
              <a:rPr lang="en-US" smtClean="0"/>
              <a:t>7/24/2020</a:t>
            </a:fld>
            <a:endParaRPr lang="en-US" dirty="0"/>
          </a:p>
        </p:txBody>
      </p:sp>
      <p:sp>
        <p:nvSpPr>
          <p:cNvPr id="8" name="Footer Placeholder 7">
            <a:extLst>
              <a:ext uri="{FF2B5EF4-FFF2-40B4-BE49-F238E27FC236}">
                <a16:creationId xmlns:a16="http://schemas.microsoft.com/office/drawing/2014/main" id="{BC7C2B78-85F5-45AF-A993-2006B3AB738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B324F48-EFB8-43D9-9A44-123252105931}"/>
              </a:ext>
            </a:extLst>
          </p:cNvPr>
          <p:cNvSpPr>
            <a:spLocks noGrp="1"/>
          </p:cNvSpPr>
          <p:nvPr>
            <p:ph type="sldNum" sz="quarter" idx="12"/>
          </p:nvPr>
        </p:nvSpPr>
        <p:spPr/>
        <p:txBody>
          <a:bodyPr/>
          <a:lstStyle/>
          <a:p>
            <a:fld id="{E0FC55DA-848D-4B92-8EE7-ED140E0017D0}" type="slidenum">
              <a:rPr lang="en-US" smtClean="0"/>
              <a:t>‹#›</a:t>
            </a:fld>
            <a:endParaRPr lang="en-US" dirty="0"/>
          </a:p>
        </p:txBody>
      </p:sp>
    </p:spTree>
    <p:extLst>
      <p:ext uri="{BB962C8B-B14F-4D97-AF65-F5344CB8AC3E}">
        <p14:creationId xmlns:p14="http://schemas.microsoft.com/office/powerpoint/2010/main" val="423350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D6DAA-350D-4800-B0EB-EE8F106379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C231C9-7378-41DE-95D1-EB18051F7E5B}"/>
              </a:ext>
            </a:extLst>
          </p:cNvPr>
          <p:cNvSpPr>
            <a:spLocks noGrp="1"/>
          </p:cNvSpPr>
          <p:nvPr>
            <p:ph type="dt" sz="half" idx="10"/>
          </p:nvPr>
        </p:nvSpPr>
        <p:spPr/>
        <p:txBody>
          <a:bodyPr/>
          <a:lstStyle/>
          <a:p>
            <a:fld id="{6AD8851D-136C-49B4-B30A-29E4187BD214}" type="datetimeFigureOut">
              <a:rPr lang="en-US" smtClean="0"/>
              <a:t>7/24/2020</a:t>
            </a:fld>
            <a:endParaRPr lang="en-US" dirty="0"/>
          </a:p>
        </p:txBody>
      </p:sp>
      <p:sp>
        <p:nvSpPr>
          <p:cNvPr id="4" name="Footer Placeholder 3">
            <a:extLst>
              <a:ext uri="{FF2B5EF4-FFF2-40B4-BE49-F238E27FC236}">
                <a16:creationId xmlns:a16="http://schemas.microsoft.com/office/drawing/2014/main" id="{B878E8B0-C239-455A-A291-671CE9BD0B9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4B731F9-BF40-4FAF-A67E-D00EE3B5844F}"/>
              </a:ext>
            </a:extLst>
          </p:cNvPr>
          <p:cNvSpPr>
            <a:spLocks noGrp="1"/>
          </p:cNvSpPr>
          <p:nvPr>
            <p:ph type="sldNum" sz="quarter" idx="12"/>
          </p:nvPr>
        </p:nvSpPr>
        <p:spPr/>
        <p:txBody>
          <a:bodyPr/>
          <a:lstStyle/>
          <a:p>
            <a:fld id="{E0FC55DA-848D-4B92-8EE7-ED140E0017D0}" type="slidenum">
              <a:rPr lang="en-US" smtClean="0"/>
              <a:t>‹#›</a:t>
            </a:fld>
            <a:endParaRPr lang="en-US" dirty="0"/>
          </a:p>
        </p:txBody>
      </p:sp>
    </p:spTree>
    <p:extLst>
      <p:ext uri="{BB962C8B-B14F-4D97-AF65-F5344CB8AC3E}">
        <p14:creationId xmlns:p14="http://schemas.microsoft.com/office/powerpoint/2010/main" val="1352595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9F1116-287B-4545-9759-76B214FDE0E6}"/>
              </a:ext>
            </a:extLst>
          </p:cNvPr>
          <p:cNvSpPr>
            <a:spLocks noGrp="1"/>
          </p:cNvSpPr>
          <p:nvPr>
            <p:ph type="dt" sz="half" idx="10"/>
          </p:nvPr>
        </p:nvSpPr>
        <p:spPr/>
        <p:txBody>
          <a:bodyPr/>
          <a:lstStyle/>
          <a:p>
            <a:fld id="{6AD8851D-136C-49B4-B30A-29E4187BD214}" type="datetimeFigureOut">
              <a:rPr lang="en-US" smtClean="0"/>
              <a:t>7/24/2020</a:t>
            </a:fld>
            <a:endParaRPr lang="en-US" dirty="0"/>
          </a:p>
        </p:txBody>
      </p:sp>
      <p:sp>
        <p:nvSpPr>
          <p:cNvPr id="3" name="Footer Placeholder 2">
            <a:extLst>
              <a:ext uri="{FF2B5EF4-FFF2-40B4-BE49-F238E27FC236}">
                <a16:creationId xmlns:a16="http://schemas.microsoft.com/office/drawing/2014/main" id="{CF7C615A-9F41-4691-BAB4-289C4A1F72D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2AF5B47-7FB2-43D7-A4DC-BF8765FF6450}"/>
              </a:ext>
            </a:extLst>
          </p:cNvPr>
          <p:cNvSpPr>
            <a:spLocks noGrp="1"/>
          </p:cNvSpPr>
          <p:nvPr>
            <p:ph type="sldNum" sz="quarter" idx="12"/>
          </p:nvPr>
        </p:nvSpPr>
        <p:spPr/>
        <p:txBody>
          <a:bodyPr/>
          <a:lstStyle/>
          <a:p>
            <a:fld id="{E0FC55DA-848D-4B92-8EE7-ED140E0017D0}" type="slidenum">
              <a:rPr lang="en-US" smtClean="0"/>
              <a:t>‹#›</a:t>
            </a:fld>
            <a:endParaRPr lang="en-US" dirty="0"/>
          </a:p>
        </p:txBody>
      </p:sp>
    </p:spTree>
    <p:extLst>
      <p:ext uri="{BB962C8B-B14F-4D97-AF65-F5344CB8AC3E}">
        <p14:creationId xmlns:p14="http://schemas.microsoft.com/office/powerpoint/2010/main" val="4022571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CA68D-8AE1-4362-9E48-BCBD65542C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52052F-5DCB-444F-8378-A0E19AAF5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68188C-429F-46C6-A7EC-0EEE1D3397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C64B16-FD5E-4BF0-9FC6-1C694BC09201}"/>
              </a:ext>
            </a:extLst>
          </p:cNvPr>
          <p:cNvSpPr>
            <a:spLocks noGrp="1"/>
          </p:cNvSpPr>
          <p:nvPr>
            <p:ph type="dt" sz="half" idx="10"/>
          </p:nvPr>
        </p:nvSpPr>
        <p:spPr/>
        <p:txBody>
          <a:bodyPr/>
          <a:lstStyle/>
          <a:p>
            <a:fld id="{6AD8851D-136C-49B4-B30A-29E4187BD214}" type="datetimeFigureOut">
              <a:rPr lang="en-US" smtClean="0"/>
              <a:t>7/24/2020</a:t>
            </a:fld>
            <a:endParaRPr lang="en-US" dirty="0"/>
          </a:p>
        </p:txBody>
      </p:sp>
      <p:sp>
        <p:nvSpPr>
          <p:cNvPr id="6" name="Footer Placeholder 5">
            <a:extLst>
              <a:ext uri="{FF2B5EF4-FFF2-40B4-BE49-F238E27FC236}">
                <a16:creationId xmlns:a16="http://schemas.microsoft.com/office/drawing/2014/main" id="{5AFC20E8-53D8-4BD3-98CC-6577C2A3327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68CA85-5549-4667-A393-8500A4E5EA3A}"/>
              </a:ext>
            </a:extLst>
          </p:cNvPr>
          <p:cNvSpPr>
            <a:spLocks noGrp="1"/>
          </p:cNvSpPr>
          <p:nvPr>
            <p:ph type="sldNum" sz="quarter" idx="12"/>
          </p:nvPr>
        </p:nvSpPr>
        <p:spPr/>
        <p:txBody>
          <a:bodyPr/>
          <a:lstStyle/>
          <a:p>
            <a:fld id="{E0FC55DA-848D-4B92-8EE7-ED140E0017D0}" type="slidenum">
              <a:rPr lang="en-US" smtClean="0"/>
              <a:t>‹#›</a:t>
            </a:fld>
            <a:endParaRPr lang="en-US" dirty="0"/>
          </a:p>
        </p:txBody>
      </p:sp>
    </p:spTree>
    <p:extLst>
      <p:ext uri="{BB962C8B-B14F-4D97-AF65-F5344CB8AC3E}">
        <p14:creationId xmlns:p14="http://schemas.microsoft.com/office/powerpoint/2010/main" val="293443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5B868-C846-43F6-BDD5-890AD1D5B8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840B98-4CC9-4C23-99A3-F29038AF52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F627CF9-C871-4C88-A149-595993219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41CEC7-F419-4565-89F2-06E74DA8C91E}"/>
              </a:ext>
            </a:extLst>
          </p:cNvPr>
          <p:cNvSpPr>
            <a:spLocks noGrp="1"/>
          </p:cNvSpPr>
          <p:nvPr>
            <p:ph type="dt" sz="half" idx="10"/>
          </p:nvPr>
        </p:nvSpPr>
        <p:spPr/>
        <p:txBody>
          <a:bodyPr/>
          <a:lstStyle/>
          <a:p>
            <a:fld id="{6AD8851D-136C-49B4-B30A-29E4187BD214}" type="datetimeFigureOut">
              <a:rPr lang="en-US" smtClean="0"/>
              <a:t>7/24/2020</a:t>
            </a:fld>
            <a:endParaRPr lang="en-US" dirty="0"/>
          </a:p>
        </p:txBody>
      </p:sp>
      <p:sp>
        <p:nvSpPr>
          <p:cNvPr id="6" name="Footer Placeholder 5">
            <a:extLst>
              <a:ext uri="{FF2B5EF4-FFF2-40B4-BE49-F238E27FC236}">
                <a16:creationId xmlns:a16="http://schemas.microsoft.com/office/drawing/2014/main" id="{BF0F95AF-E10E-4953-A616-8A7A4D53DFD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233C7D-EB43-4764-88AC-7D3BC23636C8}"/>
              </a:ext>
            </a:extLst>
          </p:cNvPr>
          <p:cNvSpPr>
            <a:spLocks noGrp="1"/>
          </p:cNvSpPr>
          <p:nvPr>
            <p:ph type="sldNum" sz="quarter" idx="12"/>
          </p:nvPr>
        </p:nvSpPr>
        <p:spPr/>
        <p:txBody>
          <a:bodyPr/>
          <a:lstStyle/>
          <a:p>
            <a:fld id="{E0FC55DA-848D-4B92-8EE7-ED140E0017D0}" type="slidenum">
              <a:rPr lang="en-US" smtClean="0"/>
              <a:t>‹#›</a:t>
            </a:fld>
            <a:endParaRPr lang="en-US" dirty="0"/>
          </a:p>
        </p:txBody>
      </p:sp>
    </p:spTree>
    <p:extLst>
      <p:ext uri="{BB962C8B-B14F-4D97-AF65-F5344CB8AC3E}">
        <p14:creationId xmlns:p14="http://schemas.microsoft.com/office/powerpoint/2010/main" val="271517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994289-3A7D-4457-9427-C752324DC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AC41D5-AF90-441F-9AD4-921EAEAEEC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151C4A-57FC-4B8D-92F9-9B4621EFD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8851D-136C-49B4-B30A-29E4187BD214}" type="datetimeFigureOut">
              <a:rPr lang="en-US" smtClean="0"/>
              <a:t>7/24/2020</a:t>
            </a:fld>
            <a:endParaRPr lang="en-US" dirty="0"/>
          </a:p>
        </p:txBody>
      </p:sp>
      <p:sp>
        <p:nvSpPr>
          <p:cNvPr id="5" name="Footer Placeholder 4">
            <a:extLst>
              <a:ext uri="{FF2B5EF4-FFF2-40B4-BE49-F238E27FC236}">
                <a16:creationId xmlns:a16="http://schemas.microsoft.com/office/drawing/2014/main" id="{1C8E99F6-547A-4211-AE4C-E7569F5C28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266515B-F99F-47AA-A6AE-FA5F65951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FC55DA-848D-4B92-8EE7-ED140E0017D0}" type="slidenum">
              <a:rPr lang="en-US" smtClean="0"/>
              <a:t>‹#›</a:t>
            </a:fld>
            <a:endParaRPr lang="en-US" dirty="0"/>
          </a:p>
        </p:txBody>
      </p:sp>
    </p:spTree>
    <p:extLst>
      <p:ext uri="{BB962C8B-B14F-4D97-AF65-F5344CB8AC3E}">
        <p14:creationId xmlns:p14="http://schemas.microsoft.com/office/powerpoint/2010/main" val="665203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7/24/2020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83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mccs.me.edu/wpcontent/uploads/MCCS-employee-guidance-3.18.20.docx-1.pdf"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nytimes.com/wirecutter/blog/brass-touch-tool-instagram/" TargetMode="External"/><Relationship Id="rId4" Type="http://schemas.openxmlformats.org/officeDocument/2006/relationships/hyperlink" Target="https://www.mccs.me.edu/wp-content/uploads/Mccs-employee-guidance-March-26.pdf"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
            <a:ext cx="12192000" cy="6860898"/>
          </a:xfrm>
          <a:prstGeom prst="rect">
            <a:avLst/>
          </a:prstGeom>
        </p:spPr>
      </p:pic>
      <p:pic>
        <p:nvPicPr>
          <p:cNvPr id="7" name="Picture 6">
            <a:extLst>
              <a:ext uri="{FF2B5EF4-FFF2-40B4-BE49-F238E27FC236}">
                <a16:creationId xmlns:a16="http://schemas.microsoft.com/office/drawing/2014/main" id="{A30196C5-191E-4B70-BEC6-D9E851695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913" y="1240466"/>
            <a:ext cx="4377069" cy="4377069"/>
          </a:xfrm>
          <a:prstGeom prst="rect">
            <a:avLst/>
          </a:prstGeom>
        </p:spPr>
      </p:pic>
      <p:sp>
        <p:nvSpPr>
          <p:cNvPr id="8" name="TextBox 7">
            <a:extLst>
              <a:ext uri="{FF2B5EF4-FFF2-40B4-BE49-F238E27FC236}">
                <a16:creationId xmlns:a16="http://schemas.microsoft.com/office/drawing/2014/main" id="{B188E9FB-5DE8-471E-B434-C77CD63F225B}"/>
              </a:ext>
            </a:extLst>
          </p:cNvPr>
          <p:cNvSpPr txBox="1"/>
          <p:nvPr/>
        </p:nvSpPr>
        <p:spPr>
          <a:xfrm>
            <a:off x="4887432" y="2274838"/>
            <a:ext cx="7304568" cy="2308324"/>
          </a:xfrm>
          <a:prstGeom prst="rect">
            <a:avLst/>
          </a:prstGeom>
          <a:noFill/>
        </p:spPr>
        <p:txBody>
          <a:bodyPr wrap="square" rtlCol="0">
            <a:spAutoFit/>
          </a:bodyPr>
          <a:lstStyle/>
          <a:p>
            <a:pPr algn="ctr"/>
            <a:r>
              <a:rPr lang="en-US" sz="7200" b="1" dirty="0">
                <a:solidFill>
                  <a:schemeClr val="tx1">
                    <a:lumMod val="75000"/>
                    <a:lumOff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Return to Campus Plan</a:t>
            </a:r>
          </a:p>
        </p:txBody>
      </p:sp>
      <p:sp>
        <p:nvSpPr>
          <p:cNvPr id="9" name="TextBox 8">
            <a:extLst>
              <a:ext uri="{FF2B5EF4-FFF2-40B4-BE49-F238E27FC236}">
                <a16:creationId xmlns:a16="http://schemas.microsoft.com/office/drawing/2014/main" id="{89E12458-6569-4B8B-9A23-78B5FEB3E53D}"/>
              </a:ext>
            </a:extLst>
          </p:cNvPr>
          <p:cNvSpPr txBox="1"/>
          <p:nvPr/>
        </p:nvSpPr>
        <p:spPr>
          <a:xfrm>
            <a:off x="10322442" y="6124353"/>
            <a:ext cx="1869558" cy="461665"/>
          </a:xfrm>
          <a:prstGeom prst="rect">
            <a:avLst/>
          </a:prstGeom>
          <a:noFill/>
        </p:spPr>
        <p:txBody>
          <a:bodyPr wrap="square" rtlCol="0">
            <a:spAutoFit/>
          </a:bodyPr>
          <a:lstStyle/>
          <a:p>
            <a:pPr algn="ctr"/>
            <a:r>
              <a:rPr lang="en-US" sz="2400" b="1" i="1" dirty="0">
                <a:solidFill>
                  <a:schemeClr val="tx1">
                    <a:lumMod val="75000"/>
                    <a:lumOff val="25000"/>
                  </a:schemeClr>
                </a:solidFill>
                <a:latin typeface="Times New Roman" panose="02020603050405020304" pitchFamily="18" charset="0"/>
                <a:cs typeface="Times New Roman" panose="02020603050405020304" pitchFamily="18" charset="0"/>
              </a:rPr>
              <a:t>Fall 2020</a:t>
            </a:r>
          </a:p>
        </p:txBody>
      </p:sp>
    </p:spTree>
    <p:extLst>
      <p:ext uri="{BB962C8B-B14F-4D97-AF65-F5344CB8AC3E}">
        <p14:creationId xmlns:p14="http://schemas.microsoft.com/office/powerpoint/2010/main" val="967563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FF19F5-2AD3-4F0B-8C87-113C5291C29C}"/>
              </a:ext>
            </a:extLst>
          </p:cNvPr>
          <p:cNvSpPr>
            <a:spLocks noGrp="1"/>
          </p:cNvSpPr>
          <p:nvPr>
            <p:ph type="title"/>
          </p:nvPr>
        </p:nvSpPr>
        <p:spPr>
          <a:xfrm>
            <a:off x="804672" y="4018276"/>
            <a:ext cx="4805996" cy="1644592"/>
          </a:xfrm>
        </p:spPr>
        <p:txBody>
          <a:bodyPr vert="horz" lIns="91440" tIns="45720" rIns="91440" bIns="45720" rtlCol="0" anchor="t">
            <a:normAutofit/>
          </a:bodyPr>
          <a:lstStyle/>
          <a:p>
            <a:r>
              <a:rPr lang="en-US" sz="4000">
                <a:solidFill>
                  <a:schemeClr val="tx2"/>
                </a:solidFill>
              </a:rPr>
              <a:t>Posters everywhere…</a:t>
            </a:r>
          </a:p>
        </p:txBody>
      </p:sp>
      <p:pic>
        <p:nvPicPr>
          <p:cNvPr id="4" name="Content Placeholder 3">
            <a:extLst>
              <a:ext uri="{FF2B5EF4-FFF2-40B4-BE49-F238E27FC236}">
                <a16:creationId xmlns:a16="http://schemas.microsoft.com/office/drawing/2014/main" id="{918F6389-917C-4DA1-AAD4-0A3268A0199A}"/>
              </a:ext>
            </a:extLst>
          </p:cNvPr>
          <p:cNvPicPr>
            <a:picLocks noGrp="1" noChangeAspect="1"/>
          </p:cNvPicPr>
          <p:nvPr>
            <p:ph idx="1"/>
          </p:nvPr>
        </p:nvPicPr>
        <p:blipFill rotWithShape="1">
          <a:blip r:embed="rId2">
            <a:alphaModFix/>
          </a:blip>
          <a:srcRect t="1754" r="2" b="15476"/>
          <a:stretch/>
        </p:blipFill>
        <p:spPr>
          <a:xfrm>
            <a:off x="5853325" y="10"/>
            <a:ext cx="6338370" cy="6857989"/>
          </a:xfrm>
          <a:prstGeom prst="rect">
            <a:avLst/>
          </a:prstGeom>
        </p:spPr>
      </p:pic>
      <p:grpSp>
        <p:nvGrpSpPr>
          <p:cNvPr id="11" name="Group 10">
            <a:extLst>
              <a:ext uri="{FF2B5EF4-FFF2-40B4-BE49-F238E27FC236}">
                <a16:creationId xmlns:a16="http://schemas.microsoft.com/office/drawing/2014/main" id="{3DFB5C00-6040-4666-9765-4391ECB26F3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70456" y="-1"/>
            <a:ext cx="6421545" cy="6858001"/>
            <a:chOff x="5770456" y="-12663"/>
            <a:chExt cx="6421545" cy="6858001"/>
          </a:xfrm>
        </p:grpSpPr>
        <p:sp>
          <p:nvSpPr>
            <p:cNvPr id="12" name="Freeform: Shape 11">
              <a:extLst>
                <a:ext uri="{FF2B5EF4-FFF2-40B4-BE49-F238E27FC236}">
                  <a16:creationId xmlns:a16="http://schemas.microsoft.com/office/drawing/2014/main" id="{F5AF136B-F25D-4A62-92D1-409DE6B3AC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76158" y="12665"/>
              <a:ext cx="6015842" cy="6832673"/>
            </a:xfrm>
            <a:custGeom>
              <a:avLst/>
              <a:gdLst>
                <a:gd name="connsiteX0" fmla="*/ 6015842 w 6015842"/>
                <a:gd name="connsiteY0" fmla="*/ 6607627 h 6832673"/>
                <a:gd name="connsiteX1" fmla="*/ 6015842 w 6015842"/>
                <a:gd name="connsiteY1" fmla="*/ 6832673 h 6832673"/>
                <a:gd name="connsiteX2" fmla="*/ 5735634 w 6015842"/>
                <a:gd name="connsiteY2" fmla="*/ 6832673 h 6832673"/>
                <a:gd name="connsiteX3" fmla="*/ 5818530 w 6015842"/>
                <a:gd name="connsiteY3" fmla="*/ 6767255 h 6832673"/>
                <a:gd name="connsiteX4" fmla="*/ 4633062 w 6015842"/>
                <a:gd name="connsiteY4" fmla="*/ 499 h 6832673"/>
                <a:gd name="connsiteX5" fmla="*/ 4830740 w 6015842"/>
                <a:gd name="connsiteY5" fmla="*/ 7861 h 6832673"/>
                <a:gd name="connsiteX6" fmla="*/ 5614049 w 6015842"/>
                <a:gd name="connsiteY6" fmla="*/ 130835 h 6832673"/>
                <a:gd name="connsiteX7" fmla="*/ 5900717 w 6015842"/>
                <a:gd name="connsiteY7" fmla="*/ 218147 h 6832673"/>
                <a:gd name="connsiteX8" fmla="*/ 6015842 w 6015842"/>
                <a:gd name="connsiteY8" fmla="*/ 264101 h 6832673"/>
                <a:gd name="connsiteX9" fmla="*/ 6015842 w 6015842"/>
                <a:gd name="connsiteY9" fmla="*/ 662291 h 6832673"/>
                <a:gd name="connsiteX10" fmla="*/ 5865183 w 6015842"/>
                <a:gd name="connsiteY10" fmla="*/ 601873 h 6832673"/>
                <a:gd name="connsiteX11" fmla="*/ 5522516 w 6015842"/>
                <a:gd name="connsiteY11" fmla="*/ 496937 h 6832673"/>
                <a:gd name="connsiteX12" fmla="*/ 4809762 w 6015842"/>
                <a:gd name="connsiteY12" fmla="*/ 394287 h 6832673"/>
                <a:gd name="connsiteX13" fmla="*/ 4087181 w 6015842"/>
                <a:gd name="connsiteY13" fmla="*/ 420838 h 6832673"/>
                <a:gd name="connsiteX14" fmla="*/ 3378242 w 6015842"/>
                <a:gd name="connsiteY14" fmla="*/ 571551 h 6832673"/>
                <a:gd name="connsiteX15" fmla="*/ 1488325 w 6015842"/>
                <a:gd name="connsiteY15" fmla="*/ 1639596 h 6832673"/>
                <a:gd name="connsiteX16" fmla="*/ 993256 w 6015842"/>
                <a:gd name="connsiteY16" fmla="*/ 2176884 h 6832673"/>
                <a:gd name="connsiteX17" fmla="*/ 601602 w 6015842"/>
                <a:gd name="connsiteY17" fmla="*/ 2794422 h 6832673"/>
                <a:gd name="connsiteX18" fmla="*/ 335805 w 6015842"/>
                <a:gd name="connsiteY18" fmla="*/ 3476785 h 6832673"/>
                <a:gd name="connsiteX19" fmla="*/ 238991 w 6015842"/>
                <a:gd name="connsiteY19" fmla="*/ 4205577 h 6832673"/>
                <a:gd name="connsiteX20" fmla="*/ 279770 w 6015842"/>
                <a:gd name="connsiteY20" fmla="*/ 4561593 h 6832673"/>
                <a:gd name="connsiteX21" fmla="*/ 400346 w 6015842"/>
                <a:gd name="connsiteY21" fmla="*/ 4894912 h 6832673"/>
                <a:gd name="connsiteX22" fmla="*/ 484398 w 6015842"/>
                <a:gd name="connsiteY22" fmla="*/ 5051706 h 6832673"/>
                <a:gd name="connsiteX23" fmla="*/ 580920 w 6015842"/>
                <a:gd name="connsiteY23" fmla="*/ 5203606 h 6832673"/>
                <a:gd name="connsiteX24" fmla="*/ 803883 w 6015842"/>
                <a:gd name="connsiteY24" fmla="*/ 5497171 h 6832673"/>
                <a:gd name="connsiteX25" fmla="*/ 1045184 w 6015842"/>
                <a:gd name="connsiteY25" fmla="*/ 5792959 h 6832673"/>
                <a:gd name="connsiteX26" fmla="*/ 1165173 w 6015842"/>
                <a:gd name="connsiteY26" fmla="*/ 5947381 h 6832673"/>
                <a:gd name="connsiteX27" fmla="*/ 1222822 w 6015842"/>
                <a:gd name="connsiteY27" fmla="*/ 6023035 h 6832673"/>
                <a:gd name="connsiteX28" fmla="*/ 1279296 w 6015842"/>
                <a:gd name="connsiteY28" fmla="*/ 6095720 h 6832673"/>
                <a:gd name="connsiteX29" fmla="*/ 1764538 w 6015842"/>
                <a:gd name="connsiteY29" fmla="*/ 6631821 h 6832673"/>
                <a:gd name="connsiteX30" fmla="*/ 1979400 w 6015842"/>
                <a:gd name="connsiteY30" fmla="*/ 6832673 h 6832673"/>
                <a:gd name="connsiteX31" fmla="*/ 1213789 w 6015842"/>
                <a:gd name="connsiteY31" fmla="*/ 6832673 h 6832673"/>
                <a:gd name="connsiteX32" fmla="*/ 1117208 w 6015842"/>
                <a:gd name="connsiteY32" fmla="*/ 6706732 h 6832673"/>
                <a:gd name="connsiteX33" fmla="*/ 894535 w 6015842"/>
                <a:gd name="connsiteY33" fmla="*/ 6375343 h 6832673"/>
                <a:gd name="connsiteX34" fmla="*/ 842461 w 6015842"/>
                <a:gd name="connsiteY34" fmla="*/ 6291085 h 6832673"/>
                <a:gd name="connsiteX35" fmla="*/ 792736 w 6015842"/>
                <a:gd name="connsiteY35" fmla="*/ 6209052 h 6832673"/>
                <a:gd name="connsiteX36" fmla="*/ 694454 w 6015842"/>
                <a:gd name="connsiteY36" fmla="*/ 6050330 h 6832673"/>
                <a:gd name="connsiteX37" fmla="*/ 490706 w 6015842"/>
                <a:gd name="connsiteY37" fmla="*/ 5724130 h 6832673"/>
                <a:gd name="connsiteX38" fmla="*/ 292239 w 6015842"/>
                <a:gd name="connsiteY38" fmla="*/ 5381020 h 6832673"/>
                <a:gd name="connsiteX39" fmla="*/ 202759 w 6015842"/>
                <a:gd name="connsiteY39" fmla="*/ 5199305 h 6832673"/>
                <a:gd name="connsiteX40" fmla="*/ 126628 w 6015842"/>
                <a:gd name="connsiteY40" fmla="*/ 5010171 h 6832673"/>
                <a:gd name="connsiteX41" fmla="*/ 67953 w 6015842"/>
                <a:gd name="connsiteY41" fmla="*/ 4812881 h 6832673"/>
                <a:gd name="connsiteX42" fmla="*/ 46243 w 6015842"/>
                <a:gd name="connsiteY42" fmla="*/ 4712306 h 6832673"/>
                <a:gd name="connsiteX43" fmla="*/ 36709 w 6015842"/>
                <a:gd name="connsiteY43" fmla="*/ 4661870 h 6832673"/>
                <a:gd name="connsiteX44" fmla="*/ 28789 w 6015842"/>
                <a:gd name="connsiteY44" fmla="*/ 4611286 h 6832673"/>
                <a:gd name="connsiteX45" fmla="*/ 38 w 6015842"/>
                <a:gd name="connsiteY45" fmla="*/ 4205577 h 6832673"/>
                <a:gd name="connsiteX46" fmla="*/ 81448 w 6015842"/>
                <a:gd name="connsiteY46" fmla="*/ 3416115 h 6832673"/>
                <a:gd name="connsiteX47" fmla="*/ 326122 w 6015842"/>
                <a:gd name="connsiteY47" fmla="*/ 2659581 h 6832673"/>
                <a:gd name="connsiteX48" fmla="*/ 1243505 w 6015842"/>
                <a:gd name="connsiteY48" fmla="*/ 1374811 h 6832673"/>
                <a:gd name="connsiteX49" fmla="*/ 1851817 w 6015842"/>
                <a:gd name="connsiteY49" fmla="*/ 871494 h 6832673"/>
                <a:gd name="connsiteX50" fmla="*/ 4040976 w 6015842"/>
                <a:gd name="connsiteY50" fmla="*/ 31151 h 6832673"/>
                <a:gd name="connsiteX51" fmla="*/ 4633062 w 6015842"/>
                <a:gd name="connsiteY51" fmla="*/ 499 h 683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15842" h="6832673">
                  <a:moveTo>
                    <a:pt x="6015842" y="6607627"/>
                  </a:moveTo>
                  <a:lnTo>
                    <a:pt x="6015842" y="6832673"/>
                  </a:lnTo>
                  <a:lnTo>
                    <a:pt x="5735634" y="6832673"/>
                  </a:lnTo>
                  <a:lnTo>
                    <a:pt x="5818530" y="6767255"/>
                  </a:lnTo>
                  <a:close/>
                  <a:moveTo>
                    <a:pt x="4633062" y="499"/>
                  </a:moveTo>
                  <a:cubicBezTo>
                    <a:pt x="4698976" y="1486"/>
                    <a:pt x="4764884" y="3940"/>
                    <a:pt x="4830740" y="7861"/>
                  </a:cubicBezTo>
                  <a:cubicBezTo>
                    <a:pt x="5095128" y="23382"/>
                    <a:pt x="5357448" y="64564"/>
                    <a:pt x="5614049" y="130835"/>
                  </a:cubicBezTo>
                  <a:cubicBezTo>
                    <a:pt x="5710834" y="155913"/>
                    <a:pt x="5806471" y="185048"/>
                    <a:pt x="5900717" y="218147"/>
                  </a:cubicBezTo>
                  <a:lnTo>
                    <a:pt x="6015842" y="264101"/>
                  </a:lnTo>
                  <a:lnTo>
                    <a:pt x="6015842" y="662291"/>
                  </a:lnTo>
                  <a:lnTo>
                    <a:pt x="5865183" y="601873"/>
                  </a:lnTo>
                  <a:cubicBezTo>
                    <a:pt x="5753061" y="560521"/>
                    <a:pt x="5638663" y="525479"/>
                    <a:pt x="5522516" y="496937"/>
                  </a:cubicBezTo>
                  <a:cubicBezTo>
                    <a:pt x="5288740" y="439663"/>
                    <a:pt x="5050052" y="405286"/>
                    <a:pt x="4809762" y="394287"/>
                  </a:cubicBezTo>
                  <a:cubicBezTo>
                    <a:pt x="4568594" y="381810"/>
                    <a:pt x="4326810" y="390696"/>
                    <a:pt x="4087181" y="420838"/>
                  </a:cubicBezTo>
                  <a:cubicBezTo>
                    <a:pt x="3847216" y="451509"/>
                    <a:pt x="3610112" y="501913"/>
                    <a:pt x="3378242" y="571551"/>
                  </a:cubicBezTo>
                  <a:cubicBezTo>
                    <a:pt x="2679220" y="784970"/>
                    <a:pt x="2034383" y="1149380"/>
                    <a:pt x="1488325" y="1639596"/>
                  </a:cubicBezTo>
                  <a:cubicBezTo>
                    <a:pt x="1308517" y="1804150"/>
                    <a:pt x="1142887" y="1983894"/>
                    <a:pt x="993256" y="2176884"/>
                  </a:cubicBezTo>
                  <a:cubicBezTo>
                    <a:pt x="843445" y="2369563"/>
                    <a:pt x="712290" y="2576362"/>
                    <a:pt x="601602" y="2794422"/>
                  </a:cubicBezTo>
                  <a:cubicBezTo>
                    <a:pt x="489834" y="3011933"/>
                    <a:pt x="400757" y="3240628"/>
                    <a:pt x="335805" y="3476785"/>
                  </a:cubicBezTo>
                  <a:cubicBezTo>
                    <a:pt x="271624" y="3714276"/>
                    <a:pt x="239065" y="3959377"/>
                    <a:pt x="238991" y="4205577"/>
                  </a:cubicBezTo>
                  <a:cubicBezTo>
                    <a:pt x="239262" y="4325420"/>
                    <a:pt x="252943" y="4444849"/>
                    <a:pt x="279770" y="4561593"/>
                  </a:cubicBezTo>
                  <a:cubicBezTo>
                    <a:pt x="307988" y="4676763"/>
                    <a:pt x="348413" y="4788524"/>
                    <a:pt x="400346" y="4894912"/>
                  </a:cubicBezTo>
                  <a:cubicBezTo>
                    <a:pt x="426018" y="4948165"/>
                    <a:pt x="454327" y="5000381"/>
                    <a:pt x="484398" y="5051706"/>
                  </a:cubicBezTo>
                  <a:cubicBezTo>
                    <a:pt x="514468" y="5103033"/>
                    <a:pt x="547181" y="5153617"/>
                    <a:pt x="580920" y="5203606"/>
                  </a:cubicBezTo>
                  <a:cubicBezTo>
                    <a:pt x="649275" y="5303291"/>
                    <a:pt x="725259" y="5400008"/>
                    <a:pt x="803883" y="5497171"/>
                  </a:cubicBezTo>
                  <a:cubicBezTo>
                    <a:pt x="882508" y="5594333"/>
                    <a:pt x="965240" y="5691644"/>
                    <a:pt x="1045184" y="5792959"/>
                  </a:cubicBezTo>
                  <a:cubicBezTo>
                    <a:pt x="1085571" y="5843395"/>
                    <a:pt x="1125568" y="5894870"/>
                    <a:pt x="1165173" y="5947381"/>
                  </a:cubicBezTo>
                  <a:lnTo>
                    <a:pt x="1222822" y="6023035"/>
                  </a:lnTo>
                  <a:cubicBezTo>
                    <a:pt x="1241744" y="6047215"/>
                    <a:pt x="1259787" y="6072135"/>
                    <a:pt x="1279296" y="6095720"/>
                  </a:cubicBezTo>
                  <a:cubicBezTo>
                    <a:pt x="1430649" y="6283772"/>
                    <a:pt x="1592663" y="6462773"/>
                    <a:pt x="1764538" y="6631821"/>
                  </a:cubicBezTo>
                  <a:lnTo>
                    <a:pt x="1979400" y="6832673"/>
                  </a:lnTo>
                  <a:lnTo>
                    <a:pt x="1213789" y="6832673"/>
                  </a:lnTo>
                  <a:lnTo>
                    <a:pt x="1117208" y="6706732"/>
                  </a:lnTo>
                  <a:cubicBezTo>
                    <a:pt x="1038730" y="6598297"/>
                    <a:pt x="964066" y="6487930"/>
                    <a:pt x="894535" y="6375343"/>
                  </a:cubicBezTo>
                  <a:cubicBezTo>
                    <a:pt x="876640" y="6347454"/>
                    <a:pt x="859771" y="6319121"/>
                    <a:pt x="842461" y="6291085"/>
                  </a:cubicBezTo>
                  <a:lnTo>
                    <a:pt x="792736" y="6209052"/>
                  </a:lnTo>
                  <a:cubicBezTo>
                    <a:pt x="760903" y="6156245"/>
                    <a:pt x="727753" y="6103584"/>
                    <a:pt x="694454" y="6050330"/>
                  </a:cubicBezTo>
                  <a:lnTo>
                    <a:pt x="490706" y="5724130"/>
                  </a:lnTo>
                  <a:cubicBezTo>
                    <a:pt x="422643" y="5613617"/>
                    <a:pt x="355167" y="5499692"/>
                    <a:pt x="292239" y="5381020"/>
                  </a:cubicBezTo>
                  <a:cubicBezTo>
                    <a:pt x="260847" y="5321686"/>
                    <a:pt x="230631" y="5261310"/>
                    <a:pt x="202759" y="5199305"/>
                  </a:cubicBezTo>
                  <a:cubicBezTo>
                    <a:pt x="174889" y="5137299"/>
                    <a:pt x="149511" y="5074254"/>
                    <a:pt x="126628" y="5010171"/>
                  </a:cubicBezTo>
                  <a:cubicBezTo>
                    <a:pt x="103745" y="4946089"/>
                    <a:pt x="84529" y="4879485"/>
                    <a:pt x="67953" y="4812881"/>
                  </a:cubicBezTo>
                  <a:cubicBezTo>
                    <a:pt x="60179" y="4779355"/>
                    <a:pt x="52551" y="4745979"/>
                    <a:pt x="46243" y="4712306"/>
                  </a:cubicBezTo>
                  <a:lnTo>
                    <a:pt x="36709" y="4661870"/>
                  </a:lnTo>
                  <a:lnTo>
                    <a:pt x="28789" y="4611286"/>
                  </a:lnTo>
                  <a:cubicBezTo>
                    <a:pt x="8927" y="4476995"/>
                    <a:pt x="-684" y="4341352"/>
                    <a:pt x="38" y="4205577"/>
                  </a:cubicBezTo>
                  <a:cubicBezTo>
                    <a:pt x="735" y="3940316"/>
                    <a:pt x="28012" y="3675812"/>
                    <a:pt x="81448" y="3416115"/>
                  </a:cubicBezTo>
                  <a:cubicBezTo>
                    <a:pt x="134458" y="3155392"/>
                    <a:pt x="216542" y="2901597"/>
                    <a:pt x="326122" y="2659581"/>
                  </a:cubicBezTo>
                  <a:cubicBezTo>
                    <a:pt x="546153" y="2175993"/>
                    <a:pt x="866666" y="1743286"/>
                    <a:pt x="1243505" y="1374811"/>
                  </a:cubicBezTo>
                  <a:cubicBezTo>
                    <a:pt x="1432510" y="1190706"/>
                    <a:pt x="1635952" y="1022387"/>
                    <a:pt x="1851817" y="871494"/>
                  </a:cubicBezTo>
                  <a:cubicBezTo>
                    <a:pt x="2502124" y="413640"/>
                    <a:pt x="3254043" y="125004"/>
                    <a:pt x="4040976" y="31151"/>
                  </a:cubicBezTo>
                  <a:cubicBezTo>
                    <a:pt x="4237529" y="7767"/>
                    <a:pt x="4435320" y="-2463"/>
                    <a:pt x="4633062" y="49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14A545AB-98A3-4EA5-8D41-F52106038A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97958" y="32887"/>
              <a:ext cx="5994043" cy="6812451"/>
            </a:xfrm>
            <a:custGeom>
              <a:avLst/>
              <a:gdLst>
                <a:gd name="connsiteX0" fmla="*/ 5994043 w 5994043"/>
                <a:gd name="connsiteY0" fmla="*/ 6088971 h 6812451"/>
                <a:gd name="connsiteX1" fmla="*/ 5994043 w 5994043"/>
                <a:gd name="connsiteY1" fmla="*/ 6812451 h 6812451"/>
                <a:gd name="connsiteX2" fmla="*/ 4989355 w 5994043"/>
                <a:gd name="connsiteY2" fmla="*/ 6812451 h 6812451"/>
                <a:gd name="connsiteX3" fmla="*/ 5129829 w 5994043"/>
                <a:gd name="connsiteY3" fmla="*/ 6731039 h 6812451"/>
                <a:gd name="connsiteX4" fmla="*/ 5840791 w 5994043"/>
                <a:gd name="connsiteY4" fmla="*/ 6209052 h 6812451"/>
                <a:gd name="connsiteX5" fmla="*/ 4646021 w 5994043"/>
                <a:gd name="connsiteY5" fmla="*/ 0 h 6812451"/>
                <a:gd name="connsiteX6" fmla="*/ 5834943 w 5994043"/>
                <a:gd name="connsiteY6" fmla="*/ 187955 h 6812451"/>
                <a:gd name="connsiteX7" fmla="*/ 5994043 w 5994043"/>
                <a:gd name="connsiteY7" fmla="*/ 246737 h 6812451"/>
                <a:gd name="connsiteX8" fmla="*/ 5994043 w 5994043"/>
                <a:gd name="connsiteY8" fmla="*/ 1234190 h 6812451"/>
                <a:gd name="connsiteX9" fmla="*/ 5813213 w 5994043"/>
                <a:gd name="connsiteY9" fmla="*/ 1136134 h 6812451"/>
                <a:gd name="connsiteX10" fmla="*/ 4645435 w 5994043"/>
                <a:gd name="connsiteY10" fmla="*/ 890335 h 6812451"/>
                <a:gd name="connsiteX11" fmla="*/ 3262616 w 5994043"/>
                <a:gd name="connsiteY11" fmla="*/ 1158830 h 6812451"/>
                <a:gd name="connsiteX12" fmla="*/ 2030445 w 5994043"/>
                <a:gd name="connsiteY12" fmla="*/ 1900528 h 6812451"/>
                <a:gd name="connsiteX13" fmla="*/ 1183473 w 5994043"/>
                <a:gd name="connsiteY13" fmla="*/ 2961898 h 6812451"/>
                <a:gd name="connsiteX14" fmla="*/ 880124 w 5994043"/>
                <a:gd name="connsiteY14" fmla="*/ 4180805 h 6812451"/>
                <a:gd name="connsiteX15" fmla="*/ 1381647 w 5994043"/>
                <a:gd name="connsiteY15" fmla="*/ 5288309 h 6812451"/>
                <a:gd name="connsiteX16" fmla="*/ 1651257 w 5994043"/>
                <a:gd name="connsiteY16" fmla="*/ 5671767 h 6812451"/>
                <a:gd name="connsiteX17" fmla="*/ 2679827 w 5994043"/>
                <a:gd name="connsiteY17" fmla="*/ 6733581 h 6812451"/>
                <a:gd name="connsiteX18" fmla="*/ 2818128 w 5994043"/>
                <a:gd name="connsiteY18" fmla="*/ 6812451 h 6812451"/>
                <a:gd name="connsiteX19" fmla="*/ 1420330 w 5994043"/>
                <a:gd name="connsiteY19" fmla="*/ 6812451 h 6812451"/>
                <a:gd name="connsiteX20" fmla="*/ 1286880 w 5994043"/>
                <a:gd name="connsiteY20" fmla="*/ 6661555 h 6812451"/>
                <a:gd name="connsiteX21" fmla="*/ 922515 w 5994043"/>
                <a:gd name="connsiteY21" fmla="*/ 6171671 h 6812451"/>
                <a:gd name="connsiteX22" fmla="*/ 0 w 5994043"/>
                <a:gd name="connsiteY22" fmla="*/ 4180805 h 6812451"/>
                <a:gd name="connsiteX23" fmla="*/ 4645435 w 5994043"/>
                <a:gd name="connsiteY23" fmla="*/ 298 h 681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94043" h="6812451">
                  <a:moveTo>
                    <a:pt x="5994043" y="6088971"/>
                  </a:moveTo>
                  <a:lnTo>
                    <a:pt x="5994043" y="6812451"/>
                  </a:lnTo>
                  <a:lnTo>
                    <a:pt x="4989355" y="6812451"/>
                  </a:lnTo>
                  <a:lnTo>
                    <a:pt x="5129829" y="6731039"/>
                  </a:lnTo>
                  <a:cubicBezTo>
                    <a:pt x="5358317" y="6586623"/>
                    <a:pt x="5590395" y="6406975"/>
                    <a:pt x="5840791" y="6209052"/>
                  </a:cubicBezTo>
                  <a:close/>
                  <a:moveTo>
                    <a:pt x="4646021" y="0"/>
                  </a:moveTo>
                  <a:cubicBezTo>
                    <a:pt x="5075935" y="0"/>
                    <a:pt x="5473199" y="65804"/>
                    <a:pt x="5834943" y="187955"/>
                  </a:cubicBezTo>
                  <a:lnTo>
                    <a:pt x="5994043" y="246737"/>
                  </a:lnTo>
                  <a:lnTo>
                    <a:pt x="5994043" y="1234190"/>
                  </a:lnTo>
                  <a:lnTo>
                    <a:pt x="5813213" y="1136134"/>
                  </a:lnTo>
                  <a:cubicBezTo>
                    <a:pt x="5466151" y="973109"/>
                    <a:pt x="5073323" y="890335"/>
                    <a:pt x="4645435" y="890335"/>
                  </a:cubicBezTo>
                  <a:cubicBezTo>
                    <a:pt x="4193787" y="890335"/>
                    <a:pt x="3715146" y="983493"/>
                    <a:pt x="3262616" y="1158830"/>
                  </a:cubicBezTo>
                  <a:cubicBezTo>
                    <a:pt x="2813519" y="1334122"/>
                    <a:pt x="2396942" y="1584891"/>
                    <a:pt x="2030445" y="1900528"/>
                  </a:cubicBezTo>
                  <a:cubicBezTo>
                    <a:pt x="1672528" y="2210706"/>
                    <a:pt x="1379593" y="2577698"/>
                    <a:pt x="1183473" y="2961898"/>
                  </a:cubicBezTo>
                  <a:cubicBezTo>
                    <a:pt x="982804" y="3356334"/>
                    <a:pt x="880124" y="3766345"/>
                    <a:pt x="880124" y="4180805"/>
                  </a:cubicBezTo>
                  <a:cubicBezTo>
                    <a:pt x="880124" y="4577020"/>
                    <a:pt x="1033705" y="4806798"/>
                    <a:pt x="1381647" y="5288309"/>
                  </a:cubicBezTo>
                  <a:cubicBezTo>
                    <a:pt x="1468632" y="5408909"/>
                    <a:pt x="1558551" y="5533662"/>
                    <a:pt x="1651257" y="5671767"/>
                  </a:cubicBezTo>
                  <a:cubicBezTo>
                    <a:pt x="1979104" y="6160396"/>
                    <a:pt x="2315457" y="6507809"/>
                    <a:pt x="2679827" y="6733581"/>
                  </a:cubicBezTo>
                  <a:lnTo>
                    <a:pt x="2818128" y="6812451"/>
                  </a:lnTo>
                  <a:lnTo>
                    <a:pt x="1420330" y="6812451"/>
                  </a:lnTo>
                  <a:lnTo>
                    <a:pt x="1286880" y="6661555"/>
                  </a:lnTo>
                  <a:cubicBezTo>
                    <a:pt x="1160113" y="6509154"/>
                    <a:pt x="1039064" y="6345506"/>
                    <a:pt x="922515" y="6171671"/>
                  </a:cubicBezTo>
                  <a:cubicBezTo>
                    <a:pt x="474827" y="5504440"/>
                    <a:pt x="0" y="5046663"/>
                    <a:pt x="0" y="4180805"/>
                  </a:cubicBezTo>
                  <a:cubicBezTo>
                    <a:pt x="0" y="1872047"/>
                    <a:pt x="2339074" y="298"/>
                    <a:pt x="4645435" y="29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85B985B-4E1C-4D7F-A82E-CE87F95EF2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78976" y="32887"/>
              <a:ext cx="6013025" cy="6812451"/>
            </a:xfrm>
            <a:custGeom>
              <a:avLst/>
              <a:gdLst>
                <a:gd name="connsiteX0" fmla="*/ 6013025 w 6013025"/>
                <a:gd name="connsiteY0" fmla="*/ 6261711 h 6812451"/>
                <a:gd name="connsiteX1" fmla="*/ 6013025 w 6013025"/>
                <a:gd name="connsiteY1" fmla="*/ 6812451 h 6812451"/>
                <a:gd name="connsiteX2" fmla="*/ 5273640 w 6013025"/>
                <a:gd name="connsiteY2" fmla="*/ 6812451 h 6812451"/>
                <a:gd name="connsiteX3" fmla="*/ 5321464 w 6013025"/>
                <a:gd name="connsiteY3" fmla="*/ 6781445 h 6812451"/>
                <a:gd name="connsiteX4" fmla="*/ 5931296 w 6013025"/>
                <a:gd name="connsiteY4" fmla="*/ 6325796 h 6812451"/>
                <a:gd name="connsiteX5" fmla="*/ 4646022 w 6013025"/>
                <a:gd name="connsiteY5" fmla="*/ 0 h 6812451"/>
                <a:gd name="connsiteX6" fmla="*/ 6012842 w 6013025"/>
                <a:gd name="connsiteY6" fmla="*/ 253682 h 6812451"/>
                <a:gd name="connsiteX7" fmla="*/ 6013025 w 6013025"/>
                <a:gd name="connsiteY7" fmla="*/ 253762 h 6812451"/>
                <a:gd name="connsiteX8" fmla="*/ 6013025 w 6013025"/>
                <a:gd name="connsiteY8" fmla="*/ 1076411 h 6812451"/>
                <a:gd name="connsiteX9" fmla="*/ 5874968 w 6013025"/>
                <a:gd name="connsiteY9" fmla="*/ 1001590 h 6812451"/>
                <a:gd name="connsiteX10" fmla="*/ 4645435 w 6013025"/>
                <a:gd name="connsiteY10" fmla="*/ 741995 h 6812451"/>
                <a:gd name="connsiteX11" fmla="*/ 3209956 w 6013025"/>
                <a:gd name="connsiteY11" fmla="*/ 1021170 h 6812451"/>
                <a:gd name="connsiteX12" fmla="*/ 1935097 w 6013025"/>
                <a:gd name="connsiteY12" fmla="*/ 1787938 h 6812451"/>
                <a:gd name="connsiteX13" fmla="*/ 1053214 w 6013025"/>
                <a:gd name="connsiteY13" fmla="*/ 2893811 h 6812451"/>
                <a:gd name="connsiteX14" fmla="*/ 733436 w 6013025"/>
                <a:gd name="connsiteY14" fmla="*/ 4180805 h 6812451"/>
                <a:gd name="connsiteX15" fmla="*/ 1262683 w 6013025"/>
                <a:gd name="connsiteY15" fmla="*/ 5375977 h 6812451"/>
                <a:gd name="connsiteX16" fmla="*/ 1529361 w 6013025"/>
                <a:gd name="connsiteY16" fmla="*/ 5755283 h 6812451"/>
                <a:gd name="connsiteX17" fmla="*/ 2477042 w 6013025"/>
                <a:gd name="connsiteY17" fmla="*/ 6776885 h 6812451"/>
                <a:gd name="connsiteX18" fmla="*/ 2533056 w 6013025"/>
                <a:gd name="connsiteY18" fmla="*/ 6812451 h 6812451"/>
                <a:gd name="connsiteX19" fmla="*/ 1420329 w 6013025"/>
                <a:gd name="connsiteY19" fmla="*/ 6812451 h 6812451"/>
                <a:gd name="connsiteX20" fmla="*/ 1286880 w 6013025"/>
                <a:gd name="connsiteY20" fmla="*/ 6661555 h 6812451"/>
                <a:gd name="connsiteX21" fmla="*/ 922515 w 6013025"/>
                <a:gd name="connsiteY21" fmla="*/ 6171671 h 6812451"/>
                <a:gd name="connsiteX22" fmla="*/ 0 w 6013025"/>
                <a:gd name="connsiteY22" fmla="*/ 4180805 h 6812451"/>
                <a:gd name="connsiteX23" fmla="*/ 4645435 w 6013025"/>
                <a:gd name="connsiteY23" fmla="*/ 298 h 681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3025" h="6812451">
                  <a:moveTo>
                    <a:pt x="6013025" y="6261711"/>
                  </a:moveTo>
                  <a:lnTo>
                    <a:pt x="6013025" y="6812451"/>
                  </a:lnTo>
                  <a:lnTo>
                    <a:pt x="5273640" y="6812451"/>
                  </a:lnTo>
                  <a:lnTo>
                    <a:pt x="5321464" y="6781445"/>
                  </a:lnTo>
                  <a:cubicBezTo>
                    <a:pt x="5513938" y="6651587"/>
                    <a:pt x="5713420" y="6497963"/>
                    <a:pt x="5931296" y="6325796"/>
                  </a:cubicBezTo>
                  <a:close/>
                  <a:moveTo>
                    <a:pt x="4646022" y="0"/>
                  </a:moveTo>
                  <a:cubicBezTo>
                    <a:pt x="5147587" y="0"/>
                    <a:pt x="5604713" y="89566"/>
                    <a:pt x="6012842" y="253682"/>
                  </a:cubicBezTo>
                  <a:lnTo>
                    <a:pt x="6013025" y="253762"/>
                  </a:lnTo>
                  <a:lnTo>
                    <a:pt x="6013025" y="1076411"/>
                  </a:lnTo>
                  <a:lnTo>
                    <a:pt x="5874968" y="1001590"/>
                  </a:lnTo>
                  <a:cubicBezTo>
                    <a:pt x="5508543" y="829367"/>
                    <a:pt x="5094739" y="741995"/>
                    <a:pt x="4645435" y="741995"/>
                  </a:cubicBezTo>
                  <a:cubicBezTo>
                    <a:pt x="4168703" y="741995"/>
                    <a:pt x="3685809" y="835895"/>
                    <a:pt x="3209956" y="1021170"/>
                  </a:cubicBezTo>
                  <a:cubicBezTo>
                    <a:pt x="2745309" y="1202264"/>
                    <a:pt x="2314283" y="1461517"/>
                    <a:pt x="1935097" y="1787938"/>
                  </a:cubicBezTo>
                  <a:cubicBezTo>
                    <a:pt x="1557525" y="2115028"/>
                    <a:pt x="1260777" y="2487212"/>
                    <a:pt x="1053214" y="2893811"/>
                  </a:cubicBezTo>
                  <a:cubicBezTo>
                    <a:pt x="840958" y="3309458"/>
                    <a:pt x="733436" y="3742460"/>
                    <a:pt x="733436" y="4180805"/>
                  </a:cubicBezTo>
                  <a:cubicBezTo>
                    <a:pt x="733436" y="4622561"/>
                    <a:pt x="905208" y="4880374"/>
                    <a:pt x="1262683" y="5375977"/>
                  </a:cubicBezTo>
                  <a:cubicBezTo>
                    <a:pt x="1348936" y="5495539"/>
                    <a:pt x="1438122" y="5619106"/>
                    <a:pt x="1529361" y="5755283"/>
                  </a:cubicBezTo>
                  <a:cubicBezTo>
                    <a:pt x="1828942" y="6201779"/>
                    <a:pt x="2138082" y="6538284"/>
                    <a:pt x="2477042" y="6776885"/>
                  </a:cubicBezTo>
                  <a:lnTo>
                    <a:pt x="2533056" y="6812451"/>
                  </a:lnTo>
                  <a:lnTo>
                    <a:pt x="1420329" y="6812451"/>
                  </a:lnTo>
                  <a:lnTo>
                    <a:pt x="1286880" y="6661555"/>
                  </a:lnTo>
                  <a:cubicBezTo>
                    <a:pt x="1160113" y="6509154"/>
                    <a:pt x="1039064" y="6345506"/>
                    <a:pt x="922515" y="6171671"/>
                  </a:cubicBezTo>
                  <a:cubicBezTo>
                    <a:pt x="474827" y="5504440"/>
                    <a:pt x="0" y="5046663"/>
                    <a:pt x="0" y="4180805"/>
                  </a:cubicBezTo>
                  <a:cubicBezTo>
                    <a:pt x="0" y="1872047"/>
                    <a:pt x="2339075" y="298"/>
                    <a:pt x="4645435" y="29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Freeform: Shape 14">
              <a:extLst>
                <a:ext uri="{FF2B5EF4-FFF2-40B4-BE49-F238E27FC236}">
                  <a16:creationId xmlns:a16="http://schemas.microsoft.com/office/drawing/2014/main" id="{A13BF9A0-E8BD-4AE9-9312-413ACFE3A1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35112" y="-12663"/>
              <a:ext cx="6156889" cy="6858000"/>
            </a:xfrm>
            <a:custGeom>
              <a:avLst/>
              <a:gdLst>
                <a:gd name="connsiteX0" fmla="*/ 2697511 w 6156889"/>
                <a:gd name="connsiteY0" fmla="*/ 0 h 6858000"/>
                <a:gd name="connsiteX1" fmla="*/ 6012777 w 6156889"/>
                <a:gd name="connsiteY1" fmla="*/ 0 h 6858000"/>
                <a:gd name="connsiteX2" fmla="*/ 6130331 w 6156889"/>
                <a:gd name="connsiteY2" fmla="*/ 54136 h 6858000"/>
                <a:gd name="connsiteX3" fmla="*/ 6156889 w 6156889"/>
                <a:gd name="connsiteY3" fmla="*/ 68258 h 6858000"/>
                <a:gd name="connsiteX4" fmla="*/ 6156889 w 6156889"/>
                <a:gd name="connsiteY4" fmla="*/ 430986 h 6858000"/>
                <a:gd name="connsiteX5" fmla="*/ 5996798 w 6156889"/>
                <a:gd name="connsiteY5" fmla="*/ 361212 h 6858000"/>
                <a:gd name="connsiteX6" fmla="*/ 5637513 w 6156889"/>
                <a:gd name="connsiteY6" fmla="*/ 243549 h 6858000"/>
                <a:gd name="connsiteX7" fmla="*/ 5269544 w 6156889"/>
                <a:gd name="connsiteY7" fmla="*/ 169380 h 6858000"/>
                <a:gd name="connsiteX8" fmla="*/ 4898545 w 6156889"/>
                <a:gd name="connsiteY8" fmla="*/ 136002 h 6858000"/>
                <a:gd name="connsiteX9" fmla="*/ 4736575 w 6156889"/>
                <a:gd name="connsiteY9" fmla="*/ 132591 h 6858000"/>
                <a:gd name="connsiteX10" fmla="*/ 4152501 w 6156889"/>
                <a:gd name="connsiteY10" fmla="*/ 177093 h 6858000"/>
                <a:gd name="connsiteX11" fmla="*/ 3785688 w 6156889"/>
                <a:gd name="connsiteY11" fmla="*/ 251263 h 6858000"/>
                <a:gd name="connsiteX12" fmla="*/ 3424793 w 6156889"/>
                <a:gd name="connsiteY12" fmla="*/ 356583 h 6858000"/>
                <a:gd name="connsiteX13" fmla="*/ 3073425 w 6156889"/>
                <a:gd name="connsiteY13" fmla="*/ 490979 h 6858000"/>
                <a:gd name="connsiteX14" fmla="*/ 2732162 w 6156889"/>
                <a:gd name="connsiteY14" fmla="*/ 653411 h 6858000"/>
                <a:gd name="connsiteX15" fmla="*/ 2083562 w 6156889"/>
                <a:gd name="connsiteY15" fmla="*/ 1054373 h 6858000"/>
                <a:gd name="connsiteX16" fmla="*/ 1930543 w 6156889"/>
                <a:gd name="connsiteY16" fmla="*/ 1169336 h 6858000"/>
                <a:gd name="connsiteX17" fmla="*/ 1867890 w 6156889"/>
                <a:gd name="connsiteY17" fmla="*/ 1218733 h 6858000"/>
                <a:gd name="connsiteX18" fmla="*/ 1855187 w 6156889"/>
                <a:gd name="connsiteY18" fmla="*/ 1228968 h 6858000"/>
                <a:gd name="connsiteX19" fmla="*/ 1781565 w 6156889"/>
                <a:gd name="connsiteY19" fmla="*/ 1289343 h 6858000"/>
                <a:gd name="connsiteX20" fmla="*/ 1495015 w 6156889"/>
                <a:gd name="connsiteY20" fmla="*/ 1547751 h 6858000"/>
                <a:gd name="connsiteX21" fmla="*/ 984708 w 6156889"/>
                <a:gd name="connsiteY21" fmla="*/ 2132951 h 6858000"/>
                <a:gd name="connsiteX22" fmla="*/ 767305 w 6156889"/>
                <a:gd name="connsiteY22" fmla="*/ 2459299 h 6858000"/>
                <a:gd name="connsiteX23" fmla="*/ 582382 w 6156889"/>
                <a:gd name="connsiteY23" fmla="*/ 2806859 h 6858000"/>
                <a:gd name="connsiteX24" fmla="*/ 541818 w 6156889"/>
                <a:gd name="connsiteY24" fmla="*/ 2895863 h 6858000"/>
                <a:gd name="connsiteX25" fmla="*/ 521896 w 6156889"/>
                <a:gd name="connsiteY25" fmla="*/ 2940364 h 6858000"/>
                <a:gd name="connsiteX26" fmla="*/ 503130 w 6156889"/>
                <a:gd name="connsiteY26" fmla="*/ 2985756 h 6858000"/>
                <a:gd name="connsiteX27" fmla="*/ 500243 w 6156889"/>
                <a:gd name="connsiteY27" fmla="*/ 2992728 h 6858000"/>
                <a:gd name="connsiteX28" fmla="*/ 467329 w 6156889"/>
                <a:gd name="connsiteY28" fmla="*/ 3077133 h 6858000"/>
                <a:gd name="connsiteX29" fmla="*/ 454626 w 6156889"/>
                <a:gd name="connsiteY29" fmla="*/ 3111399 h 6858000"/>
                <a:gd name="connsiteX30" fmla="*/ 433548 w 6156889"/>
                <a:gd name="connsiteY30" fmla="*/ 3170735 h 6858000"/>
                <a:gd name="connsiteX31" fmla="*/ 433548 w 6156889"/>
                <a:gd name="connsiteY31" fmla="*/ 3171477 h 6858000"/>
                <a:gd name="connsiteX32" fmla="*/ 323692 w 6156889"/>
                <a:gd name="connsiteY32" fmla="*/ 3552414 h 6858000"/>
                <a:gd name="connsiteX33" fmla="*/ 234768 w 6156889"/>
                <a:gd name="connsiteY33" fmla="*/ 4341877 h 6858000"/>
                <a:gd name="connsiteX34" fmla="*/ 273600 w 6156889"/>
                <a:gd name="connsiteY34" fmla="*/ 4733940 h 6858000"/>
                <a:gd name="connsiteX35" fmla="*/ 386489 w 6156889"/>
                <a:gd name="connsiteY35" fmla="*/ 5105974 h 6858000"/>
                <a:gd name="connsiteX36" fmla="*/ 413628 w 6156889"/>
                <a:gd name="connsiteY36" fmla="*/ 5168870 h 6858000"/>
                <a:gd name="connsiteX37" fmla="*/ 425176 w 6156889"/>
                <a:gd name="connsiteY37" fmla="*/ 5194384 h 6858000"/>
                <a:gd name="connsiteX38" fmla="*/ 435570 w 6156889"/>
                <a:gd name="connsiteY38" fmla="*/ 5215745 h 6858000"/>
                <a:gd name="connsiteX39" fmla="*/ 468194 w 6156889"/>
                <a:gd name="connsiteY39" fmla="*/ 5280867 h 6858000"/>
                <a:gd name="connsiteX40" fmla="*/ 564915 w 6156889"/>
                <a:gd name="connsiteY40" fmla="*/ 5450715 h 6858000"/>
                <a:gd name="connsiteX41" fmla="*/ 672174 w 6156889"/>
                <a:gd name="connsiteY41" fmla="*/ 5615521 h 6858000"/>
                <a:gd name="connsiteX42" fmla="*/ 787660 w 6156889"/>
                <a:gd name="connsiteY42" fmla="*/ 5777360 h 6858000"/>
                <a:gd name="connsiteX43" fmla="*/ 933894 w 6156889"/>
                <a:gd name="connsiteY43" fmla="*/ 5971536 h 6858000"/>
                <a:gd name="connsiteX44" fmla="*/ 1030614 w 6156889"/>
                <a:gd name="connsiteY44" fmla="*/ 6098961 h 6858000"/>
                <a:gd name="connsiteX45" fmla="*/ 1152885 w 6156889"/>
                <a:gd name="connsiteY45" fmla="*/ 6263172 h 6858000"/>
                <a:gd name="connsiteX46" fmla="*/ 1215248 w 6156889"/>
                <a:gd name="connsiteY46" fmla="*/ 6350397 h 6858000"/>
                <a:gd name="connsiteX47" fmla="*/ 1271259 w 6156889"/>
                <a:gd name="connsiteY47" fmla="*/ 6428720 h 6858000"/>
                <a:gd name="connsiteX48" fmla="*/ 1369279 w 6156889"/>
                <a:gd name="connsiteY48" fmla="*/ 6561483 h 6858000"/>
                <a:gd name="connsiteX49" fmla="*/ 1388190 w 6156889"/>
                <a:gd name="connsiteY49" fmla="*/ 6586701 h 6858000"/>
                <a:gd name="connsiteX50" fmla="*/ 1397717 w 6156889"/>
                <a:gd name="connsiteY50" fmla="*/ 6598865 h 6858000"/>
                <a:gd name="connsiteX51" fmla="*/ 1510605 w 6156889"/>
                <a:gd name="connsiteY51" fmla="*/ 6739342 h 6858000"/>
                <a:gd name="connsiteX52" fmla="*/ 1613307 w 6156889"/>
                <a:gd name="connsiteY52" fmla="*/ 6858000 h 6858000"/>
                <a:gd name="connsiteX53" fmla="*/ 916995 w 6156889"/>
                <a:gd name="connsiteY53" fmla="*/ 6858000 h 6858000"/>
                <a:gd name="connsiteX54" fmla="*/ 818055 w 6156889"/>
                <a:gd name="connsiteY54" fmla="*/ 6724213 h 6858000"/>
                <a:gd name="connsiteX55" fmla="*/ 590467 w 6156889"/>
                <a:gd name="connsiteY55" fmla="*/ 6365824 h 6858000"/>
                <a:gd name="connsiteX56" fmla="*/ 1 w 6156889"/>
                <a:gd name="connsiteY56" fmla="*/ 4123180 h 6858000"/>
                <a:gd name="connsiteX57" fmla="*/ 2644788 w 6156889"/>
                <a:gd name="connsiteY57" fmla="*/ 213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156889" h="6858000">
                  <a:moveTo>
                    <a:pt x="2697511" y="0"/>
                  </a:moveTo>
                  <a:lnTo>
                    <a:pt x="6012777" y="0"/>
                  </a:lnTo>
                  <a:lnTo>
                    <a:pt x="6130331" y="54136"/>
                  </a:lnTo>
                  <a:lnTo>
                    <a:pt x="6156889" y="68258"/>
                  </a:lnTo>
                  <a:lnTo>
                    <a:pt x="6156889" y="430986"/>
                  </a:lnTo>
                  <a:lnTo>
                    <a:pt x="5996798" y="361212"/>
                  </a:lnTo>
                  <a:cubicBezTo>
                    <a:pt x="5879619" y="314469"/>
                    <a:pt x="5759632" y="275159"/>
                    <a:pt x="5637513" y="243549"/>
                  </a:cubicBezTo>
                  <a:cubicBezTo>
                    <a:pt x="5516267" y="211953"/>
                    <a:pt x="5393420" y="187194"/>
                    <a:pt x="5269544" y="169380"/>
                  </a:cubicBezTo>
                  <a:cubicBezTo>
                    <a:pt x="5146509" y="151850"/>
                    <a:pt x="5022677" y="140710"/>
                    <a:pt x="4898545" y="136002"/>
                  </a:cubicBezTo>
                  <a:cubicBezTo>
                    <a:pt x="4844843" y="133778"/>
                    <a:pt x="4790421" y="132591"/>
                    <a:pt x="4736575" y="132591"/>
                  </a:cubicBezTo>
                  <a:cubicBezTo>
                    <a:pt x="4541085" y="132750"/>
                    <a:pt x="4345869" y="147625"/>
                    <a:pt x="4152501" y="177093"/>
                  </a:cubicBezTo>
                  <a:cubicBezTo>
                    <a:pt x="4025611" y="197711"/>
                    <a:pt x="3902184" y="222484"/>
                    <a:pt x="3785688" y="251263"/>
                  </a:cubicBezTo>
                  <a:cubicBezTo>
                    <a:pt x="3659662" y="282414"/>
                    <a:pt x="3538548" y="318163"/>
                    <a:pt x="3424793" y="356583"/>
                  </a:cubicBezTo>
                  <a:cubicBezTo>
                    <a:pt x="3306130" y="396636"/>
                    <a:pt x="3188333" y="441582"/>
                    <a:pt x="3073425" y="490979"/>
                  </a:cubicBezTo>
                  <a:cubicBezTo>
                    <a:pt x="2958516" y="540376"/>
                    <a:pt x="2843751" y="595114"/>
                    <a:pt x="2732162" y="653411"/>
                  </a:cubicBezTo>
                  <a:cubicBezTo>
                    <a:pt x="2507123" y="771357"/>
                    <a:pt x="2290398" y="905336"/>
                    <a:pt x="2083562" y="1054373"/>
                  </a:cubicBezTo>
                  <a:cubicBezTo>
                    <a:pt x="2041265" y="1085080"/>
                    <a:pt x="1985686" y="1125874"/>
                    <a:pt x="1930543" y="1169336"/>
                  </a:cubicBezTo>
                  <a:cubicBezTo>
                    <a:pt x="1909611" y="1185209"/>
                    <a:pt x="1888390" y="1202268"/>
                    <a:pt x="1867890" y="1218733"/>
                  </a:cubicBezTo>
                  <a:lnTo>
                    <a:pt x="1855187" y="1228968"/>
                  </a:lnTo>
                  <a:cubicBezTo>
                    <a:pt x="1828481" y="1249736"/>
                    <a:pt x="1803074" y="1271097"/>
                    <a:pt x="1781565" y="1289343"/>
                  </a:cubicBezTo>
                  <a:cubicBezTo>
                    <a:pt x="1674740" y="1379238"/>
                    <a:pt x="1581630" y="1463791"/>
                    <a:pt x="1495015" y="1547751"/>
                  </a:cubicBezTo>
                  <a:cubicBezTo>
                    <a:pt x="1309115" y="1727642"/>
                    <a:pt x="1138401" y="1923407"/>
                    <a:pt x="984708" y="2132951"/>
                  </a:cubicBezTo>
                  <a:cubicBezTo>
                    <a:pt x="906322" y="2240646"/>
                    <a:pt x="833132" y="2350417"/>
                    <a:pt x="767305" y="2459299"/>
                  </a:cubicBezTo>
                  <a:cubicBezTo>
                    <a:pt x="693682" y="2584350"/>
                    <a:pt x="633197" y="2697681"/>
                    <a:pt x="582382" y="2806859"/>
                  </a:cubicBezTo>
                  <a:cubicBezTo>
                    <a:pt x="567369" y="2837564"/>
                    <a:pt x="553511" y="2868864"/>
                    <a:pt x="541818" y="2895863"/>
                  </a:cubicBezTo>
                  <a:lnTo>
                    <a:pt x="521896" y="2940364"/>
                  </a:lnTo>
                  <a:lnTo>
                    <a:pt x="503130" y="2985756"/>
                  </a:lnTo>
                  <a:lnTo>
                    <a:pt x="500243" y="2992728"/>
                  </a:lnTo>
                  <a:cubicBezTo>
                    <a:pt x="488550" y="3021655"/>
                    <a:pt x="477433" y="3049097"/>
                    <a:pt x="467329" y="3077133"/>
                  </a:cubicBezTo>
                  <a:cubicBezTo>
                    <a:pt x="463143" y="3088555"/>
                    <a:pt x="458955" y="3099978"/>
                    <a:pt x="454626" y="3111399"/>
                  </a:cubicBezTo>
                  <a:cubicBezTo>
                    <a:pt x="447119" y="3132315"/>
                    <a:pt x="439900" y="3151302"/>
                    <a:pt x="433548" y="3170735"/>
                  </a:cubicBezTo>
                  <a:lnTo>
                    <a:pt x="433548" y="3171477"/>
                  </a:lnTo>
                  <a:cubicBezTo>
                    <a:pt x="389714" y="3296142"/>
                    <a:pt x="353032" y="3423342"/>
                    <a:pt x="323692" y="3552414"/>
                  </a:cubicBezTo>
                  <a:cubicBezTo>
                    <a:pt x="264660" y="3811192"/>
                    <a:pt x="234820" y="4076083"/>
                    <a:pt x="234768" y="4341877"/>
                  </a:cubicBezTo>
                  <a:cubicBezTo>
                    <a:pt x="235675" y="4473528"/>
                    <a:pt x="248676" y="4604795"/>
                    <a:pt x="273600" y="4733940"/>
                  </a:cubicBezTo>
                  <a:cubicBezTo>
                    <a:pt x="298849" y="4861570"/>
                    <a:pt x="336674" y="4986220"/>
                    <a:pt x="386489" y="5105974"/>
                  </a:cubicBezTo>
                  <a:cubicBezTo>
                    <a:pt x="394716" y="5126742"/>
                    <a:pt x="403955" y="5147213"/>
                    <a:pt x="413628" y="5168870"/>
                  </a:cubicBezTo>
                  <a:cubicBezTo>
                    <a:pt x="417526" y="5177327"/>
                    <a:pt x="421423" y="5185781"/>
                    <a:pt x="425176" y="5194384"/>
                  </a:cubicBezTo>
                  <a:lnTo>
                    <a:pt x="435570" y="5215745"/>
                  </a:lnTo>
                  <a:cubicBezTo>
                    <a:pt x="446542" y="5238442"/>
                    <a:pt x="456936" y="5259803"/>
                    <a:pt x="468194" y="5280867"/>
                  </a:cubicBezTo>
                  <a:cubicBezTo>
                    <a:pt x="494035" y="5332043"/>
                    <a:pt x="523773" y="5383816"/>
                    <a:pt x="564915" y="5450715"/>
                  </a:cubicBezTo>
                  <a:cubicBezTo>
                    <a:pt x="597108" y="5503526"/>
                    <a:pt x="631176" y="5554998"/>
                    <a:pt x="672174" y="5615521"/>
                  </a:cubicBezTo>
                  <a:cubicBezTo>
                    <a:pt x="710284" y="5671296"/>
                    <a:pt x="750127" y="5726035"/>
                    <a:pt x="787660" y="5777360"/>
                  </a:cubicBezTo>
                  <a:cubicBezTo>
                    <a:pt x="835442" y="5842333"/>
                    <a:pt x="885534" y="5908046"/>
                    <a:pt x="933894" y="5971536"/>
                  </a:cubicBezTo>
                  <a:cubicBezTo>
                    <a:pt x="965654" y="6013219"/>
                    <a:pt x="996978" y="6054311"/>
                    <a:pt x="1030614" y="6098961"/>
                  </a:cubicBezTo>
                  <a:cubicBezTo>
                    <a:pt x="1064250" y="6143611"/>
                    <a:pt x="1108567" y="6202502"/>
                    <a:pt x="1152885" y="6263172"/>
                  </a:cubicBezTo>
                  <a:cubicBezTo>
                    <a:pt x="1173816" y="6291949"/>
                    <a:pt x="1195904" y="6322954"/>
                    <a:pt x="1215248" y="6350397"/>
                  </a:cubicBezTo>
                  <a:cubicBezTo>
                    <a:pt x="1234593" y="6377839"/>
                    <a:pt x="1252925" y="6403651"/>
                    <a:pt x="1271259" y="6428720"/>
                  </a:cubicBezTo>
                  <a:cubicBezTo>
                    <a:pt x="1302873" y="6473517"/>
                    <a:pt x="1336653" y="6518317"/>
                    <a:pt x="1369279" y="6561483"/>
                  </a:cubicBezTo>
                  <a:lnTo>
                    <a:pt x="1388190" y="6586701"/>
                  </a:lnTo>
                  <a:lnTo>
                    <a:pt x="1397717" y="6598865"/>
                  </a:lnTo>
                  <a:cubicBezTo>
                    <a:pt x="1434238" y="6645443"/>
                    <a:pt x="1472061" y="6693653"/>
                    <a:pt x="1510605" y="6739342"/>
                  </a:cubicBezTo>
                  <a:lnTo>
                    <a:pt x="1613307" y="6858000"/>
                  </a:lnTo>
                  <a:lnTo>
                    <a:pt x="916995" y="6858000"/>
                  </a:lnTo>
                  <a:lnTo>
                    <a:pt x="818055" y="6724213"/>
                  </a:lnTo>
                  <a:cubicBezTo>
                    <a:pt x="736876" y="6608833"/>
                    <a:pt x="660902" y="6489255"/>
                    <a:pt x="590467" y="6365824"/>
                  </a:cubicBezTo>
                  <a:cubicBezTo>
                    <a:pt x="203909" y="5685167"/>
                    <a:pt x="149" y="4911263"/>
                    <a:pt x="1" y="4123180"/>
                  </a:cubicBezTo>
                  <a:cubicBezTo>
                    <a:pt x="-341" y="2279490"/>
                    <a:pt x="1090234" y="697390"/>
                    <a:pt x="2644788" y="2137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Freeform: Shape 15">
              <a:extLst>
                <a:ext uri="{FF2B5EF4-FFF2-40B4-BE49-F238E27FC236}">
                  <a16:creationId xmlns:a16="http://schemas.microsoft.com/office/drawing/2014/main" id="{7E71C69F-3D46-48FF-B803-2C3641CA33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70456" y="-12663"/>
              <a:ext cx="6421544" cy="6858000"/>
            </a:xfrm>
            <a:custGeom>
              <a:avLst/>
              <a:gdLst>
                <a:gd name="connsiteX0" fmla="*/ 6209767 w 6421544"/>
                <a:gd name="connsiteY0" fmla="*/ 0 h 6858000"/>
                <a:gd name="connsiteX1" fmla="*/ 6421544 w 6421544"/>
                <a:gd name="connsiteY1" fmla="*/ 0 h 6858000"/>
                <a:gd name="connsiteX2" fmla="*/ 6421544 w 6421544"/>
                <a:gd name="connsiteY2" fmla="*/ 85748 h 6858000"/>
                <a:gd name="connsiteX3" fmla="*/ 6399563 w 6421544"/>
                <a:gd name="connsiteY3" fmla="*/ 75695 h 6858000"/>
                <a:gd name="connsiteX4" fmla="*/ 0 w 6421544"/>
                <a:gd name="connsiteY4" fmla="*/ 0 h 6858000"/>
                <a:gd name="connsiteX5" fmla="*/ 3188107 w 6421544"/>
                <a:gd name="connsiteY5" fmla="*/ 0 h 6858000"/>
                <a:gd name="connsiteX6" fmla="*/ 2888485 w 6421544"/>
                <a:gd name="connsiteY6" fmla="*/ 124347 h 6858000"/>
                <a:gd name="connsiteX7" fmla="*/ 329300 w 6421544"/>
                <a:gd name="connsiteY7" fmla="*/ 4148123 h 6858000"/>
                <a:gd name="connsiteX8" fmla="*/ 1105238 w 6421544"/>
                <a:gd name="connsiteY8" fmla="*/ 6663148 h 6858000"/>
                <a:gd name="connsiteX9" fmla="*/ 1251097 w 6421544"/>
                <a:gd name="connsiteY9" fmla="*/ 6858000 h 6858000"/>
                <a:gd name="connsiteX10" fmla="*/ 0 w 6421544"/>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1544" h="6858000">
                  <a:moveTo>
                    <a:pt x="6209767" y="0"/>
                  </a:moveTo>
                  <a:lnTo>
                    <a:pt x="6421544" y="0"/>
                  </a:lnTo>
                  <a:lnTo>
                    <a:pt x="6421544" y="85748"/>
                  </a:lnTo>
                  <a:lnTo>
                    <a:pt x="6399563" y="75695"/>
                  </a:lnTo>
                  <a:close/>
                  <a:moveTo>
                    <a:pt x="0" y="0"/>
                  </a:moveTo>
                  <a:lnTo>
                    <a:pt x="3188107" y="0"/>
                  </a:lnTo>
                  <a:lnTo>
                    <a:pt x="2888485" y="124347"/>
                  </a:lnTo>
                  <a:cubicBezTo>
                    <a:pt x="1378729" y="820423"/>
                    <a:pt x="329300" y="2360309"/>
                    <a:pt x="329300" y="4148123"/>
                  </a:cubicBezTo>
                  <a:cubicBezTo>
                    <a:pt x="329300" y="5082555"/>
                    <a:pt x="615984" y="5949257"/>
                    <a:pt x="1105238" y="6663148"/>
                  </a:cubicBezTo>
                  <a:lnTo>
                    <a:pt x="1251097"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8385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
            <a:ext cx="12192000" cy="6860898"/>
          </a:xfrm>
          <a:prstGeom prst="rect">
            <a:avLst/>
          </a:prstGeom>
        </p:spPr>
      </p:pic>
      <p:sp>
        <p:nvSpPr>
          <p:cNvPr id="2" name="TextBox 1">
            <a:extLst>
              <a:ext uri="{FF2B5EF4-FFF2-40B4-BE49-F238E27FC236}">
                <a16:creationId xmlns:a16="http://schemas.microsoft.com/office/drawing/2014/main" id="{4FFD679A-75C7-4119-8A29-3D3D2F6E4209}"/>
              </a:ext>
            </a:extLst>
          </p:cNvPr>
          <p:cNvSpPr txBox="1"/>
          <p:nvPr/>
        </p:nvSpPr>
        <p:spPr>
          <a:xfrm>
            <a:off x="979968" y="148856"/>
            <a:ext cx="10232065"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Entrance Screening</a:t>
            </a:r>
          </a:p>
        </p:txBody>
      </p:sp>
      <p:pic>
        <p:nvPicPr>
          <p:cNvPr id="10" name="Picture 9">
            <a:extLst>
              <a:ext uri="{FF2B5EF4-FFF2-40B4-BE49-F238E27FC236}">
                <a16:creationId xmlns:a16="http://schemas.microsoft.com/office/drawing/2014/main" id="{E8C82C41-BEB8-43E1-9AF2-9F573936BC4B}"/>
              </a:ext>
            </a:extLst>
          </p:cNvPr>
          <p:cNvPicPr>
            <a:picLocks noChangeAspect="1"/>
          </p:cNvPicPr>
          <p:nvPr/>
        </p:nvPicPr>
        <p:blipFill>
          <a:blip r:embed="rId3"/>
          <a:stretch>
            <a:fillRect/>
          </a:stretch>
        </p:blipFill>
        <p:spPr>
          <a:xfrm>
            <a:off x="2737757" y="1518206"/>
            <a:ext cx="5530361" cy="4969679"/>
          </a:xfrm>
          <a:prstGeom prst="rect">
            <a:avLst/>
          </a:prstGeom>
        </p:spPr>
      </p:pic>
    </p:spTree>
    <p:extLst>
      <p:ext uri="{BB962C8B-B14F-4D97-AF65-F5344CB8AC3E}">
        <p14:creationId xmlns:p14="http://schemas.microsoft.com/office/powerpoint/2010/main" val="1386853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
            <a:ext cx="12192000" cy="6860898"/>
          </a:xfrm>
          <a:prstGeom prst="rect">
            <a:avLst/>
          </a:prstGeom>
        </p:spPr>
      </p:pic>
      <p:sp>
        <p:nvSpPr>
          <p:cNvPr id="2" name="TextBox 1">
            <a:extLst>
              <a:ext uri="{FF2B5EF4-FFF2-40B4-BE49-F238E27FC236}">
                <a16:creationId xmlns:a16="http://schemas.microsoft.com/office/drawing/2014/main" id="{4FFD679A-75C7-4119-8A29-3D3D2F6E4209}"/>
              </a:ext>
            </a:extLst>
          </p:cNvPr>
          <p:cNvSpPr txBox="1"/>
          <p:nvPr/>
        </p:nvSpPr>
        <p:spPr>
          <a:xfrm>
            <a:off x="979968" y="148856"/>
            <a:ext cx="10232065"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Campus &amp; Site Reopening Requirements</a:t>
            </a:r>
          </a:p>
        </p:txBody>
      </p:sp>
      <p:sp>
        <p:nvSpPr>
          <p:cNvPr id="6" name="Rectangle 5">
            <a:extLst>
              <a:ext uri="{FF2B5EF4-FFF2-40B4-BE49-F238E27FC236}">
                <a16:creationId xmlns:a16="http://schemas.microsoft.com/office/drawing/2014/main" id="{46E049B6-F225-418B-B85A-485344598CEC}"/>
              </a:ext>
            </a:extLst>
          </p:cNvPr>
          <p:cNvSpPr/>
          <p:nvPr/>
        </p:nvSpPr>
        <p:spPr>
          <a:xfrm>
            <a:off x="495554" y="1730460"/>
            <a:ext cx="10232065" cy="3970318"/>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High traffic, common and frequented areas will be disinfected per CDC guidelines, including regular disinfecting of frequently touched surfaces (door handles, hard surfaces, tables, chairs, etc.). Disinfecting of all common areas and classrooms being used for make-up labs will also occur every night by maintenance staff.  </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Additional cleaning supplies will be available in classrooms for students and instructors to clean learning spaces after use. </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Hard surfaces such as desktops, tables, etc. in private offices are not cleaned by facilities staff but rather by employees using those items.  Employees should clean and disinfect tabletops, desktops, cabinets, etc. within their own office space. Cleaning supplies will be made available in each office area.</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Employees should bag and tie trash at the end of workday and place trash outside of their office area for pick up.</a:t>
            </a:r>
          </a:p>
        </p:txBody>
      </p:sp>
    </p:spTree>
    <p:extLst>
      <p:ext uri="{BB962C8B-B14F-4D97-AF65-F5344CB8AC3E}">
        <p14:creationId xmlns:p14="http://schemas.microsoft.com/office/powerpoint/2010/main" val="1659336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
            <a:ext cx="12192000" cy="6860898"/>
          </a:xfrm>
          <a:prstGeom prst="rect">
            <a:avLst/>
          </a:prstGeom>
        </p:spPr>
      </p:pic>
      <p:sp>
        <p:nvSpPr>
          <p:cNvPr id="2" name="TextBox 1">
            <a:extLst>
              <a:ext uri="{FF2B5EF4-FFF2-40B4-BE49-F238E27FC236}">
                <a16:creationId xmlns:a16="http://schemas.microsoft.com/office/drawing/2014/main" id="{4FFD679A-75C7-4119-8A29-3D3D2F6E4209}"/>
              </a:ext>
            </a:extLst>
          </p:cNvPr>
          <p:cNvSpPr txBox="1"/>
          <p:nvPr/>
        </p:nvSpPr>
        <p:spPr>
          <a:xfrm>
            <a:off x="979968" y="148856"/>
            <a:ext cx="10232065"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Campus &amp; Site Reopening Requirements</a:t>
            </a:r>
          </a:p>
        </p:txBody>
      </p:sp>
      <p:sp>
        <p:nvSpPr>
          <p:cNvPr id="6" name="Rectangle 5">
            <a:extLst>
              <a:ext uri="{FF2B5EF4-FFF2-40B4-BE49-F238E27FC236}">
                <a16:creationId xmlns:a16="http://schemas.microsoft.com/office/drawing/2014/main" id="{46E049B6-F225-418B-B85A-485344598CEC}"/>
              </a:ext>
            </a:extLst>
          </p:cNvPr>
          <p:cNvSpPr/>
          <p:nvPr/>
        </p:nvSpPr>
        <p:spPr>
          <a:xfrm>
            <a:off x="346824" y="1523631"/>
            <a:ext cx="11302409" cy="4524315"/>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When possible entry doors to office areas and multi-stall restrooms will be left open. Individuals should sanitize hands after opening the restroom door as an option to using paper towels. Hand air dryers will be taped off and should not be used.</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All restrooms that are opened will be cleaned and disinfected a minimum of twice daily. High touch surfaces will receive additional sanitizing throughout the day.</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Drinking fountains faucets at all locations will be taped off and disabled. The water bottle filling capability at these stations will remain available. Individuals will be asked to fill personal water bottles and/or bring personal beverages from home.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HVAC systems in college offices, rooms and spaces will be cleaned maintained and operated to best provide available ventilation for all areas. Where possible, office doors should remain open to provide additional ventilation as well as reduce the frequency of touches on door handles. Auxiliary fans have been removed from classrooms and common areas to prevent air from being blown directly on individuals. Employees should not use fans/heaters of any kind within offices or workspaces. Windows that do open should be opened to provide for fresh air flow.</a:t>
            </a:r>
          </a:p>
        </p:txBody>
      </p:sp>
    </p:spTree>
    <p:extLst>
      <p:ext uri="{BB962C8B-B14F-4D97-AF65-F5344CB8AC3E}">
        <p14:creationId xmlns:p14="http://schemas.microsoft.com/office/powerpoint/2010/main" val="1833691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8"/>
            <a:ext cx="12192000" cy="6860898"/>
          </a:xfrm>
          <a:prstGeom prst="rect">
            <a:avLst/>
          </a:prstGeom>
        </p:spPr>
      </p:pic>
      <p:sp>
        <p:nvSpPr>
          <p:cNvPr id="2" name="TextBox 1">
            <a:extLst>
              <a:ext uri="{FF2B5EF4-FFF2-40B4-BE49-F238E27FC236}">
                <a16:creationId xmlns:a16="http://schemas.microsoft.com/office/drawing/2014/main" id="{4FFD679A-75C7-4119-8A29-3D3D2F6E4209}"/>
              </a:ext>
            </a:extLst>
          </p:cNvPr>
          <p:cNvSpPr txBox="1"/>
          <p:nvPr/>
        </p:nvSpPr>
        <p:spPr>
          <a:xfrm>
            <a:off x="979968" y="148856"/>
            <a:ext cx="10232065"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Campus &amp; Site Reopening Requirements</a:t>
            </a:r>
          </a:p>
        </p:txBody>
      </p:sp>
      <p:sp>
        <p:nvSpPr>
          <p:cNvPr id="6" name="Rectangle 5">
            <a:extLst>
              <a:ext uri="{FF2B5EF4-FFF2-40B4-BE49-F238E27FC236}">
                <a16:creationId xmlns:a16="http://schemas.microsoft.com/office/drawing/2014/main" id="{46E049B6-F225-418B-B85A-485344598CEC}"/>
              </a:ext>
            </a:extLst>
          </p:cNvPr>
          <p:cNvSpPr/>
          <p:nvPr/>
        </p:nvSpPr>
        <p:spPr>
          <a:xfrm>
            <a:off x="363153" y="1670589"/>
            <a:ext cx="11302409" cy="3416320"/>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a positive case of COVID-19 is identified in a YCCC facility, the appropriate cleaning protocols and contact actions will be initiated.</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Plexi-glass barriers will be installed to protect front-line staff and where the primary function is greeting or routing students and guests.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Sanitation stations, including hand sanitizer, disinfectant wipes and other items will be placed throughout YCCC facilities.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Elevators will be available for only those individuals who must use them and will be for single use only.</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Employees and guests should use their own pens or when a shared pen is needed, pens will be sanitized between uses. </a:t>
            </a:r>
          </a:p>
        </p:txBody>
      </p:sp>
    </p:spTree>
    <p:extLst>
      <p:ext uri="{BB962C8B-B14F-4D97-AF65-F5344CB8AC3E}">
        <p14:creationId xmlns:p14="http://schemas.microsoft.com/office/powerpoint/2010/main" val="3400519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
            <a:ext cx="12192000" cy="6860898"/>
          </a:xfrm>
          <a:prstGeom prst="rect">
            <a:avLst/>
          </a:prstGeom>
        </p:spPr>
      </p:pic>
      <p:sp>
        <p:nvSpPr>
          <p:cNvPr id="2" name="TextBox 1">
            <a:extLst>
              <a:ext uri="{FF2B5EF4-FFF2-40B4-BE49-F238E27FC236}">
                <a16:creationId xmlns:a16="http://schemas.microsoft.com/office/drawing/2014/main" id="{4FFD679A-75C7-4119-8A29-3D3D2F6E4209}"/>
              </a:ext>
            </a:extLst>
          </p:cNvPr>
          <p:cNvSpPr txBox="1"/>
          <p:nvPr/>
        </p:nvSpPr>
        <p:spPr>
          <a:xfrm>
            <a:off x="979968" y="148856"/>
            <a:ext cx="10232065"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Campus &amp; Site Reopening Requirements</a:t>
            </a:r>
          </a:p>
        </p:txBody>
      </p:sp>
      <p:sp>
        <p:nvSpPr>
          <p:cNvPr id="6" name="Rectangle 5">
            <a:extLst>
              <a:ext uri="{FF2B5EF4-FFF2-40B4-BE49-F238E27FC236}">
                <a16:creationId xmlns:a16="http://schemas.microsoft.com/office/drawing/2014/main" id="{46E049B6-F225-418B-B85A-485344598CEC}"/>
              </a:ext>
            </a:extLst>
          </p:cNvPr>
          <p:cNvSpPr/>
          <p:nvPr/>
        </p:nvSpPr>
        <p:spPr>
          <a:xfrm>
            <a:off x="881997" y="1426661"/>
            <a:ext cx="10232065" cy="4247317"/>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Never enter the campus when not well</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Adhere to all entry and  protocols and requirements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Wear a cloth face mask at all time (exceptions noted)</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Practice social distancing at all times (defined in plan)</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Individuals should limit meetings (or gatherings) to 10 or fewer people. When meeting, maintain physical/social distancing and wear mask/shield. Use Zoom or other forms of meeting whenever possible.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Individuals should wash hands several times a day with hot water and soap for 20 seconds, dry your hands with a paper towel.</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6755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898"/>
          </a:xfrm>
          <a:prstGeom prst="rect">
            <a:avLst/>
          </a:prstGeom>
        </p:spPr>
      </p:pic>
      <p:sp>
        <p:nvSpPr>
          <p:cNvPr id="2" name="TextBox 1">
            <a:extLst>
              <a:ext uri="{FF2B5EF4-FFF2-40B4-BE49-F238E27FC236}">
                <a16:creationId xmlns:a16="http://schemas.microsoft.com/office/drawing/2014/main" id="{4FFD679A-75C7-4119-8A29-3D3D2F6E4209}"/>
              </a:ext>
            </a:extLst>
          </p:cNvPr>
          <p:cNvSpPr txBox="1"/>
          <p:nvPr/>
        </p:nvSpPr>
        <p:spPr>
          <a:xfrm>
            <a:off x="979968" y="148856"/>
            <a:ext cx="10232065"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Campus &amp; Site Reopening Requirements</a:t>
            </a:r>
          </a:p>
        </p:txBody>
      </p:sp>
      <p:sp>
        <p:nvSpPr>
          <p:cNvPr id="6" name="Rectangle 5">
            <a:extLst>
              <a:ext uri="{FF2B5EF4-FFF2-40B4-BE49-F238E27FC236}">
                <a16:creationId xmlns:a16="http://schemas.microsoft.com/office/drawing/2014/main" id="{46E049B6-F225-418B-B85A-485344598CEC}"/>
              </a:ext>
            </a:extLst>
          </p:cNvPr>
          <p:cNvSpPr/>
          <p:nvPr/>
        </p:nvSpPr>
        <p:spPr>
          <a:xfrm>
            <a:off x="724153" y="1704384"/>
            <a:ext cx="10232065" cy="3970318"/>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Employee should clear and clean desks daily. (The College’s facilities team will make cleaning supplies available in designated work areas.)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Employees should sanitize shared equipment (printers/copy machines) after use.</a:t>
            </a:r>
          </a:p>
          <a:p>
            <a:r>
              <a:rPr lang="en-US"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Individuals should cover all coughs and sneezes.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Individuals should be conscientious of others’ need to keep themselves safe.</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Individuals should limit direct contact of frequently shared fixtures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Individuals should not gather in break rooms, hallways, bathrooms or offices.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2447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
            <a:ext cx="12192000" cy="6860898"/>
          </a:xfrm>
          <a:prstGeom prst="rect">
            <a:avLst/>
          </a:prstGeom>
        </p:spPr>
      </p:pic>
      <p:sp>
        <p:nvSpPr>
          <p:cNvPr id="2" name="TextBox 1">
            <a:extLst>
              <a:ext uri="{FF2B5EF4-FFF2-40B4-BE49-F238E27FC236}">
                <a16:creationId xmlns:a16="http://schemas.microsoft.com/office/drawing/2014/main" id="{4FFD679A-75C7-4119-8A29-3D3D2F6E4209}"/>
              </a:ext>
            </a:extLst>
          </p:cNvPr>
          <p:cNvSpPr txBox="1"/>
          <p:nvPr/>
        </p:nvSpPr>
        <p:spPr>
          <a:xfrm>
            <a:off x="979968" y="148856"/>
            <a:ext cx="10232065"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Campus &amp; Site Reopening Requirements</a:t>
            </a:r>
          </a:p>
        </p:txBody>
      </p:sp>
      <p:sp>
        <p:nvSpPr>
          <p:cNvPr id="6" name="Rectangle 5">
            <a:extLst>
              <a:ext uri="{FF2B5EF4-FFF2-40B4-BE49-F238E27FC236}">
                <a16:creationId xmlns:a16="http://schemas.microsoft.com/office/drawing/2014/main" id="{46E049B6-F225-418B-B85A-485344598CEC}"/>
              </a:ext>
            </a:extLst>
          </p:cNvPr>
          <p:cNvSpPr/>
          <p:nvPr/>
        </p:nvSpPr>
        <p:spPr>
          <a:xfrm>
            <a:off x="455427" y="2111460"/>
            <a:ext cx="11302409" cy="5062924"/>
          </a:xfrm>
          <a:prstGeom prst="rect">
            <a:avLst/>
          </a:prstGeom>
        </p:spPr>
        <p:txBody>
          <a:bodyPr wrap="square">
            <a:spAutoFit/>
          </a:bodyPr>
          <a:lstStyle/>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All non-essential in and out of state travel for the College remains prohibited.</a:t>
            </a:r>
          </a:p>
          <a:p>
            <a:pPr marL="285750" indent="-285750">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All college owned vehicles will be disinfected after each use.</a:t>
            </a:r>
          </a:p>
          <a:p>
            <a:pPr marL="285750" indent="-285750">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Employees should not carpool with other employees, or those outside of their immediate household in college or personal vehicles. </a:t>
            </a:r>
          </a:p>
          <a:p>
            <a:pPr marL="285750" indent="-285750">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Employees traveling for personal reasons should adhere to CDC and local health department guidelines regarding isolation after travel. </a:t>
            </a:r>
          </a:p>
          <a:p>
            <a:pPr marL="285750" indent="-285750">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Employees must notify the Director of Human Resources if guests from outside the region or out of state are staying or visiting in their home. Employees realize they may be subject to a fourteen-day quarantine.</a:t>
            </a:r>
          </a:p>
          <a:p>
            <a:pPr marL="285750" indent="-285750">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Individuals should not use public transportation when sick or experiencing symptoms such as those known to be associated with COVID-19</a:t>
            </a:r>
          </a:p>
          <a:p>
            <a:pPr marL="285750" indent="-285750">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Individuals shall self-quarantine when required by the Governor’s Executive Order currently in areas other than NH,VT,CT,NY and NJ</a:t>
            </a:r>
          </a:p>
          <a:p>
            <a:pPr marL="285750" indent="-285750">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730F4E0-C40A-48B4-BB30-84404BB90B12}"/>
              </a:ext>
            </a:extLst>
          </p:cNvPr>
          <p:cNvSpPr txBox="1"/>
          <p:nvPr/>
        </p:nvSpPr>
        <p:spPr>
          <a:xfrm>
            <a:off x="455427" y="1499490"/>
            <a:ext cx="11302410" cy="461665"/>
          </a:xfrm>
          <a:prstGeom prst="rect">
            <a:avLst/>
          </a:prstGeom>
          <a:noFill/>
        </p:spPr>
        <p:txBody>
          <a:bodyPr wrap="square" rtlCol="0">
            <a:spAutoFit/>
          </a:bodyPr>
          <a:lstStyle/>
          <a:p>
            <a:pPr algn="ct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General Travel Precautions</a:t>
            </a:r>
          </a:p>
        </p:txBody>
      </p:sp>
    </p:spTree>
    <p:extLst>
      <p:ext uri="{BB962C8B-B14F-4D97-AF65-F5344CB8AC3E}">
        <p14:creationId xmlns:p14="http://schemas.microsoft.com/office/powerpoint/2010/main" val="3690907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
            <a:ext cx="12192000" cy="6860898"/>
          </a:xfrm>
          <a:prstGeom prst="rect">
            <a:avLst/>
          </a:prstGeom>
        </p:spPr>
      </p:pic>
      <p:sp>
        <p:nvSpPr>
          <p:cNvPr id="2" name="TextBox 1">
            <a:extLst>
              <a:ext uri="{FF2B5EF4-FFF2-40B4-BE49-F238E27FC236}">
                <a16:creationId xmlns:a16="http://schemas.microsoft.com/office/drawing/2014/main" id="{4FFD679A-75C7-4119-8A29-3D3D2F6E4209}"/>
              </a:ext>
            </a:extLst>
          </p:cNvPr>
          <p:cNvSpPr txBox="1"/>
          <p:nvPr/>
        </p:nvSpPr>
        <p:spPr>
          <a:xfrm>
            <a:off x="979968" y="148856"/>
            <a:ext cx="10232065"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A Plan to Reopen York County Community College</a:t>
            </a:r>
          </a:p>
        </p:txBody>
      </p:sp>
      <p:sp>
        <p:nvSpPr>
          <p:cNvPr id="3" name="TextBox 2">
            <a:extLst>
              <a:ext uri="{FF2B5EF4-FFF2-40B4-BE49-F238E27FC236}">
                <a16:creationId xmlns:a16="http://schemas.microsoft.com/office/drawing/2014/main" id="{DA517B88-F213-4ADA-AD72-ACEDB368DB4C}"/>
              </a:ext>
            </a:extLst>
          </p:cNvPr>
          <p:cNvSpPr txBox="1"/>
          <p:nvPr/>
        </p:nvSpPr>
        <p:spPr>
          <a:xfrm>
            <a:off x="444795" y="945492"/>
            <a:ext cx="11302410" cy="461665"/>
          </a:xfrm>
          <a:prstGeom prst="rect">
            <a:avLst/>
          </a:prstGeom>
          <a:noFill/>
        </p:spPr>
        <p:txBody>
          <a:bodyPr wrap="square" rtlCol="0">
            <a:spAutoFit/>
          </a:bodyPr>
          <a:lstStyle/>
          <a:p>
            <a:pPr algn="ct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Communications</a:t>
            </a:r>
          </a:p>
        </p:txBody>
      </p:sp>
      <p:sp>
        <p:nvSpPr>
          <p:cNvPr id="4" name="Rectangle 3">
            <a:extLst>
              <a:ext uri="{FF2B5EF4-FFF2-40B4-BE49-F238E27FC236}">
                <a16:creationId xmlns:a16="http://schemas.microsoft.com/office/drawing/2014/main" id="{A90C6DAB-C00F-4C80-93E8-9C373EA88043}"/>
              </a:ext>
            </a:extLst>
          </p:cNvPr>
          <p:cNvSpPr/>
          <p:nvPr/>
        </p:nvSpPr>
        <p:spPr>
          <a:xfrm>
            <a:off x="897566" y="1637713"/>
            <a:ext cx="10396869" cy="4524315"/>
          </a:xfrm>
          <a:prstGeom prst="rect">
            <a:avLst/>
          </a:prstGeom>
        </p:spPr>
        <p:txBody>
          <a:bodyPr wrap="square">
            <a:spAutoFit/>
          </a:bodyPr>
          <a:lstStyle/>
          <a:p>
            <a:pPr marL="285750" marR="0" lvl="0" indent="-285750">
              <a:spcBef>
                <a:spcPts val="0"/>
              </a:spcBef>
              <a:spcAft>
                <a:spcPts val="0"/>
              </a:spcAft>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Establish a comprehensive and approved communication plan in conjunction with MCCS communication plans for all students and employees using various forms of communication such as Zoom meetings, e-mail, text, website, social media </a:t>
            </a:r>
          </a:p>
          <a:p>
            <a:pPr marL="742950" lvl="1"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Send a communication before returning to campus </a:t>
            </a:r>
          </a:p>
          <a:p>
            <a:pPr marL="1200150" lvl="2"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Welcome </a:t>
            </a:r>
          </a:p>
          <a:p>
            <a:pPr marL="1200150" lvl="2"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Include information on what has been done to ready the campus</a:t>
            </a:r>
          </a:p>
          <a:p>
            <a:pPr marL="1200150" lvl="2"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Personal responsibility</a:t>
            </a:r>
          </a:p>
          <a:p>
            <a:pPr marL="1200150" lvl="2"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Plans change</a:t>
            </a:r>
          </a:p>
          <a:p>
            <a:pPr lvl="2"/>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Send a communication on what to do when returning to campus </a:t>
            </a:r>
          </a:p>
          <a:p>
            <a:pPr marL="742950" lvl="1"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Entry ways, signage, masks, follow traffic routes, social distance</a:t>
            </a:r>
          </a:p>
          <a:p>
            <a:pPr marL="742950" lvl="1"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Include a president’s message with actual re-opening plan</a:t>
            </a:r>
          </a:p>
          <a:p>
            <a:pPr lvl="1"/>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Send a communication on what to do after returning to campus</a:t>
            </a:r>
          </a:p>
          <a:p>
            <a:pPr marL="742950" lvl="1"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Include instructions for students, faculty and staff on what to do when entering/working and studying on campus </a:t>
            </a:r>
          </a:p>
        </p:txBody>
      </p:sp>
    </p:spTree>
    <p:extLst>
      <p:ext uri="{BB962C8B-B14F-4D97-AF65-F5344CB8AC3E}">
        <p14:creationId xmlns:p14="http://schemas.microsoft.com/office/powerpoint/2010/main" val="468551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
            <a:ext cx="12192000" cy="6860898"/>
          </a:xfrm>
          <a:prstGeom prst="rect">
            <a:avLst/>
          </a:prstGeom>
        </p:spPr>
      </p:pic>
      <p:sp>
        <p:nvSpPr>
          <p:cNvPr id="2" name="TextBox 1">
            <a:extLst>
              <a:ext uri="{FF2B5EF4-FFF2-40B4-BE49-F238E27FC236}">
                <a16:creationId xmlns:a16="http://schemas.microsoft.com/office/drawing/2014/main" id="{4FFD679A-75C7-4119-8A29-3D3D2F6E4209}"/>
              </a:ext>
            </a:extLst>
          </p:cNvPr>
          <p:cNvSpPr txBox="1"/>
          <p:nvPr/>
        </p:nvSpPr>
        <p:spPr>
          <a:xfrm>
            <a:off x="979968" y="148856"/>
            <a:ext cx="10232065"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A Plan to Reopen York County Community College</a:t>
            </a:r>
          </a:p>
        </p:txBody>
      </p:sp>
      <p:sp>
        <p:nvSpPr>
          <p:cNvPr id="3" name="TextBox 2">
            <a:extLst>
              <a:ext uri="{FF2B5EF4-FFF2-40B4-BE49-F238E27FC236}">
                <a16:creationId xmlns:a16="http://schemas.microsoft.com/office/drawing/2014/main" id="{DA517B88-F213-4ADA-AD72-ACEDB368DB4C}"/>
              </a:ext>
            </a:extLst>
          </p:cNvPr>
          <p:cNvSpPr txBox="1"/>
          <p:nvPr/>
        </p:nvSpPr>
        <p:spPr>
          <a:xfrm>
            <a:off x="444795" y="945492"/>
            <a:ext cx="11302410" cy="461665"/>
          </a:xfrm>
          <a:prstGeom prst="rect">
            <a:avLst/>
          </a:prstGeom>
          <a:noFill/>
        </p:spPr>
        <p:txBody>
          <a:bodyPr wrap="square" rtlCol="0">
            <a:spAutoFit/>
          </a:bodyPr>
          <a:lstStyle/>
          <a:p>
            <a:pPr algn="ct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Communications (continued)</a:t>
            </a:r>
          </a:p>
        </p:txBody>
      </p:sp>
      <p:sp>
        <p:nvSpPr>
          <p:cNvPr id="4" name="Rectangle 3">
            <a:extLst>
              <a:ext uri="{FF2B5EF4-FFF2-40B4-BE49-F238E27FC236}">
                <a16:creationId xmlns:a16="http://schemas.microsoft.com/office/drawing/2014/main" id="{A90C6DAB-C00F-4C80-93E8-9C373EA88043}"/>
              </a:ext>
            </a:extLst>
          </p:cNvPr>
          <p:cNvSpPr/>
          <p:nvPr/>
        </p:nvSpPr>
        <p:spPr>
          <a:xfrm>
            <a:off x="897566" y="1637713"/>
            <a:ext cx="10396869" cy="3970318"/>
          </a:xfrm>
          <a:prstGeom prst="rect">
            <a:avLst/>
          </a:prstGeom>
        </p:spPr>
        <p:txBody>
          <a:bodyPr wrap="square">
            <a:spAutoFit/>
          </a:bodyPr>
          <a:lstStyle/>
          <a:p>
            <a:pPr marL="285750" marR="0" lvl="0" indent="-285750">
              <a:spcBef>
                <a:spcPts val="0"/>
              </a:spcBef>
              <a:spcAft>
                <a:spcPts val="0"/>
              </a:spcAft>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Send check in messages and reminder communications throughout the semester/year</a:t>
            </a:r>
          </a:p>
          <a:p>
            <a:pPr marR="0" lvl="0">
              <a:spcBef>
                <a:spcPts val="0"/>
              </a:spcBef>
              <a:spcAft>
                <a:spcPts val="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Send a communication with guidelines for responding to and communicating about positive or presumed positive COVID-19 (Guidance provided by the System Human Resources)</a:t>
            </a:r>
          </a:p>
          <a:p>
            <a:pPr marR="0" lvl="0">
              <a:spcBef>
                <a:spcPts val="0"/>
              </a:spcBef>
              <a:spcAft>
                <a:spcPts val="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Send a communication on how and where to seek assistance and support for students, employees and staff dealing with personal COVID-19 related social and emotional health issues</a:t>
            </a:r>
          </a:p>
          <a:p>
            <a:pPr marL="742950" lvl="1"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EAP</a:t>
            </a:r>
          </a:p>
          <a:p>
            <a:pPr marL="742950" lvl="1"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Safe Colleges</a:t>
            </a:r>
          </a:p>
          <a:p>
            <a:pPr marL="742950" lvl="1"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MEMIC</a:t>
            </a:r>
          </a:p>
          <a:p>
            <a:pPr marL="742950" lvl="1"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Local medical providers</a:t>
            </a:r>
          </a:p>
          <a:p>
            <a:pPr lvl="1"/>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Prepare a communication to be regarding the emergency shut-down of the campus and Sanford Site</a:t>
            </a:r>
          </a:p>
          <a:p>
            <a:pPr marL="742950" lvl="1"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RAVE</a:t>
            </a:r>
          </a:p>
        </p:txBody>
      </p:sp>
    </p:spTree>
    <p:extLst>
      <p:ext uri="{BB962C8B-B14F-4D97-AF65-F5344CB8AC3E}">
        <p14:creationId xmlns:p14="http://schemas.microsoft.com/office/powerpoint/2010/main" val="3184139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8873D23-2DCF-4B31-A009-95721C06E8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3EF075-D4EF-4929-ADBC-91B27DA199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1" name="Group 20">
            <a:extLst>
              <a:ext uri="{FF2B5EF4-FFF2-40B4-BE49-F238E27FC236}">
                <a16:creationId xmlns:a16="http://schemas.microsoft.com/office/drawing/2014/main" id="{DAA26DFA-AAB2-4973-9C17-16D587C7B19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2" name="Freeform: Shape 21">
              <a:extLst>
                <a:ext uri="{FF2B5EF4-FFF2-40B4-BE49-F238E27FC236}">
                  <a16:creationId xmlns:a16="http://schemas.microsoft.com/office/drawing/2014/main" id="{3F407F11-7321-4BF6-8536-CCE8E34245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06AC5DCC-C3CC-4FD5-AD4E-13A1BE5F7F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4BBCC2F4-EFA7-4AF4-B538-AC4022D90F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2A9D1364-B6A3-44CB-9FBA-C528F0CE90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8076086A-37F1-40AB-8A89-91BC0D4F86C7}"/>
              </a:ext>
            </a:extLst>
          </p:cNvPr>
          <p:cNvSpPr>
            <a:spLocks noGrp="1"/>
          </p:cNvSpPr>
          <p:nvPr>
            <p:ph type="title"/>
          </p:nvPr>
        </p:nvSpPr>
        <p:spPr>
          <a:xfrm>
            <a:off x="640080" y="1243013"/>
            <a:ext cx="3554464" cy="4371974"/>
          </a:xfrm>
        </p:spPr>
        <p:txBody>
          <a:bodyPr>
            <a:normAutofit/>
          </a:bodyPr>
          <a:lstStyle/>
          <a:p>
            <a:r>
              <a:rPr lang="en-US" sz="3600" b="1" dirty="0">
                <a:solidFill>
                  <a:schemeClr val="tx2"/>
                </a:solidFill>
              </a:rPr>
              <a:t>Thank you!</a:t>
            </a:r>
          </a:p>
        </p:txBody>
      </p:sp>
      <p:sp>
        <p:nvSpPr>
          <p:cNvPr id="3" name="Content Placeholder 2">
            <a:extLst>
              <a:ext uri="{FF2B5EF4-FFF2-40B4-BE49-F238E27FC236}">
                <a16:creationId xmlns:a16="http://schemas.microsoft.com/office/drawing/2014/main" id="{312BE2C9-15B5-48AC-9F84-E006A7BC9026}"/>
              </a:ext>
            </a:extLst>
          </p:cNvPr>
          <p:cNvSpPr>
            <a:spLocks noGrp="1"/>
          </p:cNvSpPr>
          <p:nvPr>
            <p:ph idx="1"/>
          </p:nvPr>
        </p:nvSpPr>
        <p:spPr>
          <a:xfrm>
            <a:off x="5165335" y="804672"/>
            <a:ext cx="6228089" cy="5230368"/>
          </a:xfrm>
        </p:spPr>
        <p:txBody>
          <a:bodyPr anchor="ctr">
            <a:normAutofit/>
          </a:bodyPr>
          <a:lstStyle/>
          <a:p>
            <a:pPr marL="0" indent="0">
              <a:buNone/>
            </a:pPr>
            <a:r>
              <a:rPr lang="en-US" sz="2000" b="1" i="1" dirty="0">
                <a:latin typeface="Times New Roman" panose="02020603050405020304" pitchFamily="18" charset="0"/>
                <a:cs typeface="Times New Roman" panose="02020603050405020304" pitchFamily="18" charset="0"/>
              </a:rPr>
              <a:t>A special thanks is offered to Mary LaFontaine and the COVID-19 Task Force at Central Maine Community College, and special assistance from Kellie Morris in Central Services and all personnel in the Information Technology Department</a:t>
            </a:r>
            <a:r>
              <a:rPr lang="en-US" sz="2000" i="1" dirty="0">
                <a:solidFill>
                  <a:schemeClr val="tx2"/>
                </a:solidFill>
                <a:latin typeface="Times New Roman" panose="02020603050405020304" pitchFamily="18" charset="0"/>
                <a:cs typeface="Times New Roman" panose="02020603050405020304" pitchFamily="18" charset="0"/>
              </a:rPr>
              <a:t>. </a:t>
            </a:r>
            <a:endParaRPr lang="en-US" sz="2000" dirty="0">
              <a:solidFill>
                <a:schemeClr val="tx2"/>
              </a:solidFill>
              <a:latin typeface="Times New Roman" panose="02020603050405020304" pitchFamily="18" charset="0"/>
              <a:cs typeface="Times New Roman" panose="02020603050405020304" pitchFamily="18" charset="0"/>
            </a:endParaRPr>
          </a:p>
          <a:p>
            <a:endParaRPr lang="en-US" sz="1800" dirty="0">
              <a:solidFill>
                <a:schemeClr val="tx2"/>
              </a:solidFill>
            </a:endParaRPr>
          </a:p>
        </p:txBody>
      </p:sp>
    </p:spTree>
    <p:extLst>
      <p:ext uri="{BB962C8B-B14F-4D97-AF65-F5344CB8AC3E}">
        <p14:creationId xmlns:p14="http://schemas.microsoft.com/office/powerpoint/2010/main" val="399548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
            <a:ext cx="12192000" cy="6860898"/>
          </a:xfrm>
          <a:prstGeom prst="rect">
            <a:avLst/>
          </a:prstGeom>
        </p:spPr>
      </p:pic>
      <p:sp>
        <p:nvSpPr>
          <p:cNvPr id="2" name="TextBox 1">
            <a:extLst>
              <a:ext uri="{FF2B5EF4-FFF2-40B4-BE49-F238E27FC236}">
                <a16:creationId xmlns:a16="http://schemas.microsoft.com/office/drawing/2014/main" id="{4FFD679A-75C7-4119-8A29-3D3D2F6E4209}"/>
              </a:ext>
            </a:extLst>
          </p:cNvPr>
          <p:cNvSpPr txBox="1"/>
          <p:nvPr/>
        </p:nvSpPr>
        <p:spPr>
          <a:xfrm>
            <a:off x="1874875" y="148856"/>
            <a:ext cx="8442251"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Message from the Taskforce Members</a:t>
            </a:r>
          </a:p>
        </p:txBody>
      </p:sp>
      <p:sp>
        <p:nvSpPr>
          <p:cNvPr id="3" name="TextBox 2">
            <a:extLst>
              <a:ext uri="{FF2B5EF4-FFF2-40B4-BE49-F238E27FC236}">
                <a16:creationId xmlns:a16="http://schemas.microsoft.com/office/drawing/2014/main" id="{DA517B88-F213-4ADA-AD72-ACEDB368DB4C}"/>
              </a:ext>
            </a:extLst>
          </p:cNvPr>
          <p:cNvSpPr txBox="1"/>
          <p:nvPr/>
        </p:nvSpPr>
        <p:spPr>
          <a:xfrm>
            <a:off x="444795" y="945492"/>
            <a:ext cx="11302410" cy="477053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While the College strives to make York County Community College a safe and healthy environment for everyone who works, learns and visits with us, we ask each of you to commit to safe practices and do your best to ensure you remain safe and well.</a:t>
            </a:r>
          </a:p>
          <a:p>
            <a:pPr algn="ct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Together we can all help to make our campus a safe place to work, learn and grow. </a:t>
            </a:r>
          </a:p>
          <a:p>
            <a:pPr algn="ctr"/>
            <a:endParaRPr lang="en-US" sz="2400" dirty="0">
              <a:latin typeface="Times New Roman" panose="02020603050405020304" pitchFamily="18" charset="0"/>
              <a:cs typeface="Times New Roman" panose="02020603050405020304" pitchFamily="18" charset="0"/>
            </a:endParaRPr>
          </a:p>
          <a:p>
            <a:pPr algn="ctr"/>
            <a:r>
              <a:rPr lang="en-US" sz="2000" i="1" dirty="0">
                <a:latin typeface="Times New Roman" panose="02020603050405020304" pitchFamily="18" charset="0"/>
                <a:cs typeface="Times New Roman" panose="02020603050405020304" pitchFamily="18" charset="0"/>
              </a:rPr>
              <a:t>Members:</a:t>
            </a:r>
          </a:p>
          <a:p>
            <a:pPr algn="ctr"/>
            <a:r>
              <a:rPr lang="en-US" sz="2000" dirty="0">
                <a:latin typeface="Times New Roman" panose="02020603050405020304" pitchFamily="18" charset="0"/>
                <a:cs typeface="Times New Roman" panose="02020603050405020304" pitchFamily="18" charset="0"/>
              </a:rPr>
              <a:t>Jason Arey, Acting Director of Human Resources</a:t>
            </a:r>
          </a:p>
          <a:p>
            <a:pPr algn="ctr"/>
            <a:r>
              <a:rPr lang="en-US" sz="2000" dirty="0">
                <a:latin typeface="Times New Roman" panose="02020603050405020304" pitchFamily="18" charset="0"/>
                <a:cs typeface="Times New Roman" panose="02020603050405020304" pitchFamily="18" charset="0"/>
              </a:rPr>
              <a:t>Keith Cummings, Accounts Payable</a:t>
            </a:r>
          </a:p>
          <a:p>
            <a:pPr algn="ctr"/>
            <a:r>
              <a:rPr lang="en-US" sz="2000" dirty="0">
                <a:latin typeface="Times New Roman" panose="02020603050405020304" pitchFamily="18" charset="0"/>
                <a:cs typeface="Times New Roman" panose="02020603050405020304" pitchFamily="18" charset="0"/>
              </a:rPr>
              <a:t>Sophaktra Heng, Student Navigator</a:t>
            </a:r>
          </a:p>
          <a:p>
            <a:pPr algn="ctr"/>
            <a:r>
              <a:rPr lang="en-US" sz="2000" dirty="0">
                <a:latin typeface="Times New Roman" panose="02020603050405020304" pitchFamily="18" charset="0"/>
                <a:cs typeface="Times New Roman" panose="02020603050405020304" pitchFamily="18" charset="0"/>
              </a:rPr>
              <a:t>Lauren Mayhew, Computer Science and Technology Chair</a:t>
            </a:r>
          </a:p>
          <a:p>
            <a:pPr algn="ctr"/>
            <a:r>
              <a:rPr lang="en-US" sz="2000" dirty="0">
                <a:latin typeface="Times New Roman" panose="02020603050405020304" pitchFamily="18" charset="0"/>
                <a:cs typeface="Times New Roman" panose="02020603050405020304" pitchFamily="18" charset="0"/>
              </a:rPr>
              <a:t>Barbara Owen, Chief of Staff to the President</a:t>
            </a:r>
          </a:p>
          <a:p>
            <a:pPr algn="ctr"/>
            <a:r>
              <a:rPr lang="en-US" sz="2000" dirty="0">
                <a:latin typeface="Times New Roman" panose="02020603050405020304" pitchFamily="18" charset="0"/>
                <a:cs typeface="Times New Roman" panose="02020603050405020304" pitchFamily="18" charset="0"/>
              </a:rPr>
              <a:t>Mark Paradis, College Safety and Security Manager</a:t>
            </a:r>
          </a:p>
          <a:p>
            <a:pPr algn="ctr"/>
            <a:r>
              <a:rPr lang="en-US" sz="2000" dirty="0">
                <a:latin typeface="Times New Roman" panose="02020603050405020304" pitchFamily="18" charset="0"/>
                <a:cs typeface="Times New Roman" panose="02020603050405020304" pitchFamily="18" charset="0"/>
              </a:rPr>
              <a:t>Doreen Rogan, Dean of Academic Affairs</a:t>
            </a:r>
          </a:p>
        </p:txBody>
      </p:sp>
    </p:spTree>
    <p:extLst>
      <p:ext uri="{BB962C8B-B14F-4D97-AF65-F5344CB8AC3E}">
        <p14:creationId xmlns:p14="http://schemas.microsoft.com/office/powerpoint/2010/main" val="1522507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
            <a:ext cx="12192000" cy="6860898"/>
          </a:xfrm>
          <a:prstGeom prst="rect">
            <a:avLst/>
          </a:prstGeom>
        </p:spPr>
      </p:pic>
      <p:sp>
        <p:nvSpPr>
          <p:cNvPr id="2" name="TextBox 1">
            <a:extLst>
              <a:ext uri="{FF2B5EF4-FFF2-40B4-BE49-F238E27FC236}">
                <a16:creationId xmlns:a16="http://schemas.microsoft.com/office/drawing/2014/main" id="{4FFD679A-75C7-4119-8A29-3D3D2F6E4209}"/>
              </a:ext>
            </a:extLst>
          </p:cNvPr>
          <p:cNvSpPr txBox="1"/>
          <p:nvPr/>
        </p:nvSpPr>
        <p:spPr>
          <a:xfrm>
            <a:off x="1874875" y="148856"/>
            <a:ext cx="8442251"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Message from the Taskforce Members</a:t>
            </a:r>
          </a:p>
        </p:txBody>
      </p:sp>
      <p:sp>
        <p:nvSpPr>
          <p:cNvPr id="3" name="TextBox 2">
            <a:extLst>
              <a:ext uri="{FF2B5EF4-FFF2-40B4-BE49-F238E27FC236}">
                <a16:creationId xmlns:a16="http://schemas.microsoft.com/office/drawing/2014/main" id="{DA517B88-F213-4ADA-AD72-ACEDB368DB4C}"/>
              </a:ext>
            </a:extLst>
          </p:cNvPr>
          <p:cNvSpPr txBox="1"/>
          <p:nvPr/>
        </p:nvSpPr>
        <p:spPr>
          <a:xfrm>
            <a:off x="444795" y="945492"/>
            <a:ext cx="11302410" cy="5736442"/>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Below are the recommendations established by the Maine CDC that York County Community College will use to ensure the health and safety of our YCCC family and community.  </a:t>
            </a:r>
          </a:p>
          <a:p>
            <a:pPr algn="ctr"/>
            <a:endParaRPr lang="en-US" sz="2400" dirty="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Following recommended CDC guidelines/protocols for social/physical distancing</a:t>
            </a: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Following recommended CDC guidelines/protocols for wearing a face covering/mask </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“Cloth face coverings” or “face coverings” include disposable face coverings of similar quality as well as face shields, provided that the face shield extends below the chin and covers the ears”</a:t>
            </a: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Washing hands with soap and water for 20 seconds</a:t>
            </a: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Sanitizing hands and keeping a clean work/study area</a:t>
            </a: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Taking care to self-certify our health</a:t>
            </a: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Taking your temperature</a:t>
            </a: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Wearing personal protective equipment as appropriate</a:t>
            </a: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Coughing and sneezing into tissues or elbows</a:t>
            </a: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Staying home if experiencing any symptoms such as (coughing, sneezing, temperature, dry eyes, sore throat)</a:t>
            </a: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Notifying your supervisor or human resources officials of exposure or confirmed cases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3054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FDF0794-1B86-42B2-B8C7-F60123E638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35" name="Rectangle 34">
            <a:extLst>
              <a:ext uri="{FF2B5EF4-FFF2-40B4-BE49-F238E27FC236}">
                <a16:creationId xmlns:a16="http://schemas.microsoft.com/office/drawing/2014/main" id="{C5373426-E26E-431D-959C-5DB96C0B62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8123416" y="1475234"/>
            <a:ext cx="3214307" cy="2901694"/>
          </a:xfrm>
        </p:spPr>
        <p:txBody>
          <a:bodyPr anchor="b">
            <a:normAutofit fontScale="90000"/>
          </a:bodyPr>
          <a:lstStyle/>
          <a:p>
            <a:r>
              <a:rPr lang="en-US" sz="4400" dirty="0">
                <a:solidFill>
                  <a:schemeClr val="tx1"/>
                </a:solidFill>
              </a:rPr>
              <a:t>Academic Affairs: Teaching, Learning &amp; Support	</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127750" y="4608576"/>
            <a:ext cx="3205640" cy="774186"/>
          </a:xfrm>
        </p:spPr>
        <p:txBody>
          <a:bodyPr anchor="t">
            <a:normAutofit/>
          </a:bodyPr>
          <a:lstStyle/>
          <a:p>
            <a:pPr>
              <a:lnSpc>
                <a:spcPct val="100000"/>
              </a:lnSpc>
            </a:pPr>
            <a:r>
              <a:rPr lang="en-US" sz="1600" dirty="0"/>
              <a:t>Fall 2020</a:t>
            </a:r>
          </a:p>
        </p:txBody>
      </p:sp>
      <p:cxnSp>
        <p:nvCxnSpPr>
          <p:cNvPr id="37" name="Straight Connector 36">
            <a:extLst>
              <a:ext uri="{FF2B5EF4-FFF2-40B4-BE49-F238E27FC236}">
                <a16:creationId xmlns:a16="http://schemas.microsoft.com/office/drawing/2014/main" id="{96D07482-83A3-4451-943C-B469610829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DC90921-9082-491B-940E-827D679F34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C86D3-8FD1-4F47-A319-7D0542E48B2F}"/>
              </a:ext>
            </a:extLst>
          </p:cNvPr>
          <p:cNvSpPr>
            <a:spLocks noGrp="1"/>
          </p:cNvSpPr>
          <p:nvPr>
            <p:ph type="title"/>
          </p:nvPr>
        </p:nvSpPr>
        <p:spPr>
          <a:xfrm>
            <a:off x="1097280" y="286603"/>
            <a:ext cx="10058400" cy="1450757"/>
          </a:xfrm>
        </p:spPr>
        <p:txBody>
          <a:bodyPr vert="horz" lIns="91440" tIns="45720" rIns="91440" bIns="45720" rtlCol="0">
            <a:normAutofit/>
          </a:bodyPr>
          <a:lstStyle/>
          <a:p>
            <a:r>
              <a:rPr lang="en-US" dirty="0"/>
              <a:t>Moving Online, wherever possible</a:t>
            </a:r>
          </a:p>
        </p:txBody>
      </p:sp>
      <p:graphicFrame>
        <p:nvGraphicFramePr>
          <p:cNvPr id="6" name="Table 6">
            <a:extLst>
              <a:ext uri="{FF2B5EF4-FFF2-40B4-BE49-F238E27FC236}">
                <a16:creationId xmlns:a16="http://schemas.microsoft.com/office/drawing/2014/main" id="{FE9B3105-CEE3-4950-8DEA-5E37C3E3A1C3}"/>
              </a:ext>
            </a:extLst>
          </p:cNvPr>
          <p:cNvGraphicFramePr>
            <a:graphicFrameLocks noGrp="1"/>
          </p:cNvGraphicFramePr>
          <p:nvPr>
            <p:ph idx="1"/>
            <p:extLst>
              <p:ext uri="{D42A27DB-BD31-4B8C-83A1-F6EECF244321}">
                <p14:modId xmlns:p14="http://schemas.microsoft.com/office/powerpoint/2010/main" val="510232135"/>
              </p:ext>
            </p:extLst>
          </p:nvPr>
        </p:nvGraphicFramePr>
        <p:xfrm>
          <a:off x="1143000" y="2108200"/>
          <a:ext cx="10012363" cy="1879600"/>
        </p:xfrm>
        <a:graphic>
          <a:graphicData uri="http://schemas.openxmlformats.org/drawingml/2006/table">
            <a:tbl>
              <a:tblPr firstRow="1" bandRow="1">
                <a:tableStyleId>{5C22544A-7EE6-4342-B048-85BDC9FD1C3A}</a:tableStyleId>
              </a:tblPr>
              <a:tblGrid>
                <a:gridCol w="4983163">
                  <a:extLst>
                    <a:ext uri="{9D8B030D-6E8A-4147-A177-3AD203B41FA5}">
                      <a16:colId xmlns:a16="http://schemas.microsoft.com/office/drawing/2014/main" val="4070493462"/>
                    </a:ext>
                  </a:extLst>
                </a:gridCol>
                <a:gridCol w="5029200">
                  <a:extLst>
                    <a:ext uri="{9D8B030D-6E8A-4147-A177-3AD203B41FA5}">
                      <a16:colId xmlns:a16="http://schemas.microsoft.com/office/drawing/2014/main" val="3878129812"/>
                    </a:ext>
                  </a:extLst>
                </a:gridCol>
              </a:tblGrid>
              <a:tr h="370840">
                <a:tc>
                  <a:txBody>
                    <a:bodyPr/>
                    <a:lstStyle/>
                    <a:p>
                      <a:r>
                        <a:rPr lang="en-US" sz="2000" dirty="0"/>
                        <a:t>Instructional Format</a:t>
                      </a:r>
                    </a:p>
                  </a:txBody>
                  <a:tcPr/>
                </a:tc>
                <a:tc>
                  <a:txBody>
                    <a:bodyPr/>
                    <a:lstStyle/>
                    <a:p>
                      <a:r>
                        <a:rPr lang="en-US" sz="2000" dirty="0"/>
                        <a:t>Percentage of Schedule</a:t>
                      </a:r>
                    </a:p>
                  </a:txBody>
                  <a:tcPr/>
                </a:tc>
                <a:extLst>
                  <a:ext uri="{0D108BD9-81ED-4DB2-BD59-A6C34878D82A}">
                    <a16:rowId xmlns:a16="http://schemas.microsoft.com/office/drawing/2014/main" val="1690085326"/>
                  </a:ext>
                </a:extLst>
              </a:tr>
              <a:tr h="370840">
                <a:tc>
                  <a:txBody>
                    <a:bodyPr/>
                    <a:lstStyle/>
                    <a:p>
                      <a:pPr marL="0" marR="0">
                        <a:lnSpc>
                          <a:spcPct val="107000"/>
                        </a:lnSpc>
                        <a:spcBef>
                          <a:spcPts val="0"/>
                        </a:spcBef>
                        <a:spcAft>
                          <a:spcPts val="0"/>
                        </a:spcAft>
                      </a:pPr>
                      <a:r>
                        <a:rPr lang="en-US" sz="16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Asynchronous Online</a:t>
                      </a:r>
                    </a:p>
                  </a:txBody>
                  <a:tcPr marL="68580" marR="68580" marT="0" marB="0"/>
                </a:tc>
                <a:tc>
                  <a:txBody>
                    <a:bodyPr/>
                    <a:lstStyle/>
                    <a:p>
                      <a:pPr marL="0" marR="0">
                        <a:lnSpc>
                          <a:spcPct val="107000"/>
                        </a:lnSpc>
                        <a:spcBef>
                          <a:spcPts val="0"/>
                        </a:spcBef>
                        <a:spcAft>
                          <a:spcPts val="0"/>
                        </a:spcAft>
                      </a:pPr>
                      <a:r>
                        <a:rPr lang="en-US" sz="1400" dirty="0">
                          <a:effectLst/>
                          <a:latin typeface="Century Schoolbook" panose="02040604050505020304" pitchFamily="18" charset="0"/>
                          <a:ea typeface="Calibri" panose="020F0502020204030204" pitchFamily="34" charset="0"/>
                          <a:cs typeface="Times New Roman" panose="02020603050405020304" pitchFamily="18" charset="0"/>
                        </a:rPr>
                        <a:t>32%</a:t>
                      </a:r>
                    </a:p>
                  </a:txBody>
                  <a:tcPr marL="68580" marR="68580" marT="0" marB="0"/>
                </a:tc>
                <a:extLst>
                  <a:ext uri="{0D108BD9-81ED-4DB2-BD59-A6C34878D82A}">
                    <a16:rowId xmlns:a16="http://schemas.microsoft.com/office/drawing/2014/main" val="325486701"/>
                  </a:ext>
                </a:extLst>
              </a:tr>
              <a:tr h="370840">
                <a:tc>
                  <a:txBody>
                    <a:bodyPr/>
                    <a:lstStyle/>
                    <a:p>
                      <a:pPr marL="0" marR="0">
                        <a:lnSpc>
                          <a:spcPct val="107000"/>
                        </a:lnSpc>
                        <a:spcBef>
                          <a:spcPts val="0"/>
                        </a:spcBef>
                        <a:spcAft>
                          <a:spcPts val="0"/>
                        </a:spcAft>
                      </a:pPr>
                      <a:r>
                        <a:rPr lang="en-US" sz="16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Live-Online</a:t>
                      </a:r>
                    </a:p>
                  </a:txBody>
                  <a:tcPr marL="68580" marR="68580" marT="0" marB="0"/>
                </a:tc>
                <a:tc>
                  <a:txBody>
                    <a:bodyPr/>
                    <a:lstStyle/>
                    <a:p>
                      <a:pPr marL="0" marR="0">
                        <a:lnSpc>
                          <a:spcPct val="107000"/>
                        </a:lnSpc>
                        <a:spcBef>
                          <a:spcPts val="0"/>
                        </a:spcBef>
                        <a:spcAft>
                          <a:spcPts val="0"/>
                        </a:spcAft>
                      </a:pPr>
                      <a:r>
                        <a:rPr lang="en-US" sz="1400" dirty="0">
                          <a:effectLst/>
                          <a:latin typeface="Century Schoolbook" panose="02040604050505020304" pitchFamily="18" charset="0"/>
                          <a:ea typeface="Calibri" panose="020F0502020204030204" pitchFamily="34" charset="0"/>
                          <a:cs typeface="Times New Roman" panose="02020603050405020304" pitchFamily="18" charset="0"/>
                        </a:rPr>
                        <a:t>8.75%</a:t>
                      </a:r>
                    </a:p>
                  </a:txBody>
                  <a:tcPr marL="68580" marR="68580" marT="0" marB="0"/>
                </a:tc>
                <a:extLst>
                  <a:ext uri="{0D108BD9-81ED-4DB2-BD59-A6C34878D82A}">
                    <a16:rowId xmlns:a16="http://schemas.microsoft.com/office/drawing/2014/main" val="2384368761"/>
                  </a:ext>
                </a:extLst>
              </a:tr>
              <a:tr h="370840">
                <a:tc>
                  <a:txBody>
                    <a:bodyPr/>
                    <a:lstStyle/>
                    <a:p>
                      <a:pPr marL="0" marR="0">
                        <a:lnSpc>
                          <a:spcPct val="107000"/>
                        </a:lnSpc>
                        <a:spcBef>
                          <a:spcPts val="0"/>
                        </a:spcBef>
                        <a:spcAft>
                          <a:spcPts val="0"/>
                        </a:spcAft>
                      </a:pPr>
                      <a:r>
                        <a:rPr lang="en-US" sz="16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Hybrid-Online</a:t>
                      </a:r>
                    </a:p>
                  </a:txBody>
                  <a:tcPr marL="68580" marR="68580" marT="0" marB="0"/>
                </a:tc>
                <a:tc>
                  <a:txBody>
                    <a:bodyPr/>
                    <a:lstStyle/>
                    <a:p>
                      <a:pPr marL="0" marR="0">
                        <a:lnSpc>
                          <a:spcPct val="107000"/>
                        </a:lnSpc>
                        <a:spcBef>
                          <a:spcPts val="0"/>
                        </a:spcBef>
                        <a:spcAft>
                          <a:spcPts val="0"/>
                        </a:spcAft>
                      </a:pPr>
                      <a:r>
                        <a:rPr lang="en-US" sz="1400" dirty="0">
                          <a:effectLst/>
                          <a:latin typeface="Century Schoolbook" panose="02040604050505020304" pitchFamily="18" charset="0"/>
                          <a:ea typeface="Calibri" panose="020F0502020204030204" pitchFamily="34" charset="0"/>
                          <a:cs typeface="Times New Roman" panose="02020603050405020304" pitchFamily="18" charset="0"/>
                        </a:rPr>
                        <a:t>10%</a:t>
                      </a:r>
                    </a:p>
                  </a:txBody>
                  <a:tcPr marL="68580" marR="68580" marT="0" marB="0"/>
                </a:tc>
                <a:extLst>
                  <a:ext uri="{0D108BD9-81ED-4DB2-BD59-A6C34878D82A}">
                    <a16:rowId xmlns:a16="http://schemas.microsoft.com/office/drawing/2014/main" val="201884478"/>
                  </a:ext>
                </a:extLst>
              </a:tr>
              <a:tr h="370840">
                <a:tc>
                  <a:txBody>
                    <a:bodyPr/>
                    <a:lstStyle/>
                    <a:p>
                      <a:pPr marL="0" marR="0">
                        <a:lnSpc>
                          <a:spcPct val="107000"/>
                        </a:lnSpc>
                        <a:spcBef>
                          <a:spcPts val="0"/>
                        </a:spcBef>
                        <a:spcAft>
                          <a:spcPts val="0"/>
                        </a:spcAft>
                      </a:pPr>
                      <a:r>
                        <a:rPr lang="en-US" sz="16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Originally scheduled Online</a:t>
                      </a:r>
                    </a:p>
                  </a:txBody>
                  <a:tcPr marL="68580" marR="68580" marT="0" marB="0"/>
                </a:tc>
                <a:tc>
                  <a:txBody>
                    <a:bodyPr/>
                    <a:lstStyle/>
                    <a:p>
                      <a:pPr marL="0" marR="0">
                        <a:lnSpc>
                          <a:spcPct val="107000"/>
                        </a:lnSpc>
                        <a:spcBef>
                          <a:spcPts val="0"/>
                        </a:spcBef>
                        <a:spcAft>
                          <a:spcPts val="0"/>
                        </a:spcAft>
                      </a:pPr>
                      <a:r>
                        <a:rPr lang="en-US" sz="1400" dirty="0">
                          <a:effectLst/>
                          <a:latin typeface="Century Schoolbook" panose="02040604050505020304" pitchFamily="18" charset="0"/>
                          <a:ea typeface="Calibri" panose="020F0502020204030204" pitchFamily="34" charset="0"/>
                          <a:cs typeface="Times New Roman" panose="02020603050405020304" pitchFamily="18" charset="0"/>
                        </a:rPr>
                        <a:t>39.27%</a:t>
                      </a:r>
                    </a:p>
                  </a:txBody>
                  <a:tcPr marL="68580" marR="68580" marT="0" marB="0"/>
                </a:tc>
                <a:extLst>
                  <a:ext uri="{0D108BD9-81ED-4DB2-BD59-A6C34878D82A}">
                    <a16:rowId xmlns:a16="http://schemas.microsoft.com/office/drawing/2014/main" val="2135680512"/>
                  </a:ext>
                </a:extLst>
              </a:tr>
            </a:tbl>
          </a:graphicData>
        </a:graphic>
      </p:graphicFrame>
    </p:spTree>
    <p:extLst>
      <p:ext uri="{BB962C8B-B14F-4D97-AF65-F5344CB8AC3E}">
        <p14:creationId xmlns:p14="http://schemas.microsoft.com/office/powerpoint/2010/main" val="2933514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F932-993B-414E-84C6-C4A20DA5E448}"/>
              </a:ext>
            </a:extLst>
          </p:cNvPr>
          <p:cNvSpPr>
            <a:spLocks noGrp="1"/>
          </p:cNvSpPr>
          <p:nvPr>
            <p:ph type="title"/>
          </p:nvPr>
        </p:nvSpPr>
        <p:spPr/>
        <p:txBody>
          <a:bodyPr/>
          <a:lstStyle/>
          <a:p>
            <a:r>
              <a:rPr lang="en-US" sz="4800" dirty="0">
                <a:effectLst/>
                <a:latin typeface="Century Schoolbook" panose="02040604050505020304" pitchFamily="18" charset="0"/>
                <a:ea typeface="Calibri" panose="020F0502020204030204" pitchFamily="34" charset="0"/>
                <a:cs typeface="Times New Roman" panose="02020603050405020304" pitchFamily="18" charset="0"/>
              </a:rPr>
              <a:t>Strategies: </a:t>
            </a:r>
            <a:endParaRPr lang="en-US" dirty="0"/>
          </a:p>
        </p:txBody>
      </p:sp>
      <p:sp>
        <p:nvSpPr>
          <p:cNvPr id="3" name="Content Placeholder 2">
            <a:extLst>
              <a:ext uri="{FF2B5EF4-FFF2-40B4-BE49-F238E27FC236}">
                <a16:creationId xmlns:a16="http://schemas.microsoft.com/office/drawing/2014/main" id="{531CC868-C1B2-44DF-A603-95F1E7283805}"/>
              </a:ext>
            </a:extLst>
          </p:cNvPr>
          <p:cNvSpPr>
            <a:spLocks noGrp="1"/>
          </p:cNvSpPr>
          <p:nvPr>
            <p:ph idx="1"/>
          </p:nvPr>
        </p:nvSpPr>
        <p:spPr>
          <a:xfrm>
            <a:off x="1097280" y="2108201"/>
            <a:ext cx="10332720" cy="4152489"/>
          </a:xfrm>
        </p:spPr>
        <p:txBody>
          <a:bodyPr/>
          <a:lstStyle/>
          <a:p>
            <a:pPr>
              <a:lnSpc>
                <a:spcPct val="107000"/>
              </a:lnSpc>
              <a:spcBef>
                <a:spcPts val="0"/>
              </a:spcBef>
              <a:spcAft>
                <a:spcPts val="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Lab kits for science courses (Chemistry, Biology) </a:t>
            </a:r>
          </a:p>
          <a:p>
            <a:pPr>
              <a:lnSpc>
                <a:spcPct val="107000"/>
              </a:lnSpc>
              <a:spcBef>
                <a:spcPts val="0"/>
              </a:spcBef>
              <a:spcAft>
                <a:spcPts val="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Technology requirements for students (general and then specific programs)</a:t>
            </a:r>
          </a:p>
          <a:p>
            <a:pPr>
              <a:lnSpc>
                <a:spcPct val="107000"/>
              </a:lnSpc>
              <a:spcBef>
                <a:spcPts val="0"/>
              </a:spcBef>
              <a:spcAft>
                <a:spcPts val="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Piloting a year without Dev Math</a:t>
            </a:r>
          </a:p>
          <a:p>
            <a:pPr>
              <a:lnSpc>
                <a:spcPct val="107000"/>
              </a:lnSpc>
              <a:spcBef>
                <a:spcPts val="0"/>
              </a:spcBef>
              <a:spcAft>
                <a:spcPts val="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Changed textbooks to those with good online components and labs for students</a:t>
            </a:r>
          </a:p>
          <a:p>
            <a:pPr>
              <a:lnSpc>
                <a:spcPct val="107000"/>
              </a:lnSpc>
              <a:spcBef>
                <a:spcPts val="0"/>
              </a:spcBef>
              <a:spcAft>
                <a:spcPts val="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Preparing video making sessions and trainings</a:t>
            </a:r>
          </a:p>
          <a:p>
            <a:pPr>
              <a:lnSpc>
                <a:spcPct val="107000"/>
              </a:lnSpc>
              <a:spcBef>
                <a:spcPts val="0"/>
              </a:spcBef>
              <a:spcAft>
                <a:spcPts val="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Investigating tablets/app/keyboards that will assist instructors answer questions/explain concepts</a:t>
            </a:r>
          </a:p>
          <a:p>
            <a:pPr>
              <a:lnSpc>
                <a:spcPct val="107000"/>
              </a:lnSpc>
              <a:spcBef>
                <a:spcPts val="0"/>
              </a:spcBef>
              <a:spcAft>
                <a:spcPts val="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Added Zoom to the Communications drop down in Brightspace</a:t>
            </a: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entury Schoolbook" panose="02040604050505020304" pitchFamily="18" charset="0"/>
              <a:ea typeface="Calibri" panose="020F0502020204030204" pitchFamily="34" charset="0"/>
              <a:cs typeface="Times New Roman" panose="02020603050405020304" pitchFamily="18" charset="0"/>
            </a:endParaRPr>
          </a:p>
          <a:p>
            <a:endParaRPr lang="en-US" dirty="0"/>
          </a:p>
        </p:txBody>
      </p:sp>
      <p:pic>
        <p:nvPicPr>
          <p:cNvPr id="7" name="Picture 6">
            <a:extLst>
              <a:ext uri="{FF2B5EF4-FFF2-40B4-BE49-F238E27FC236}">
                <a16:creationId xmlns:a16="http://schemas.microsoft.com/office/drawing/2014/main" id="{285A6505-0CE4-4279-9100-62E75A091DC0}"/>
              </a:ext>
            </a:extLst>
          </p:cNvPr>
          <p:cNvPicPr>
            <a:picLocks noChangeAspect="1"/>
          </p:cNvPicPr>
          <p:nvPr/>
        </p:nvPicPr>
        <p:blipFill>
          <a:blip r:embed="rId2"/>
          <a:stretch>
            <a:fillRect/>
          </a:stretch>
        </p:blipFill>
        <p:spPr>
          <a:xfrm>
            <a:off x="8426245" y="3944778"/>
            <a:ext cx="2435944" cy="2315912"/>
          </a:xfrm>
          <a:prstGeom prst="rect">
            <a:avLst/>
          </a:prstGeom>
        </p:spPr>
      </p:pic>
    </p:spTree>
    <p:extLst>
      <p:ext uri="{BB962C8B-B14F-4D97-AF65-F5344CB8AC3E}">
        <p14:creationId xmlns:p14="http://schemas.microsoft.com/office/powerpoint/2010/main" val="3777959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2418-E412-4149-AD9C-F7A87F7AEC2F}"/>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989D0149-4ECE-497F-9B58-20A6A1DB6DF9}"/>
              </a:ext>
            </a:extLst>
          </p:cNvPr>
          <p:cNvSpPr>
            <a:spLocks noGrp="1"/>
          </p:cNvSpPr>
          <p:nvPr>
            <p:ph idx="1"/>
          </p:nvPr>
        </p:nvSpPr>
        <p:spPr/>
        <p:txBody>
          <a:bodyPr/>
          <a:lstStyle/>
          <a:p>
            <a:pPr>
              <a:buFont typeface="Wingdings" panose="05000000000000000000" pitchFamily="2" charset="2"/>
              <a:buChar char="§"/>
            </a:pPr>
            <a:r>
              <a:rPr lang="en-US" sz="1800" dirty="0">
                <a:effectLst/>
                <a:latin typeface="Century Schoolbook" panose="02040604050505020304" pitchFamily="18" charset="0"/>
                <a:ea typeface="Calibri" panose="020F0502020204030204" pitchFamily="34" charset="0"/>
                <a:cs typeface="Times New Roman" panose="02020603050405020304" pitchFamily="18" charset="0"/>
              </a:rPr>
              <a:t>Postponed a pilot project for concurrent English course</a:t>
            </a:r>
          </a:p>
          <a:p>
            <a:pPr>
              <a:buFont typeface="Wingdings" panose="05000000000000000000" pitchFamily="2" charset="2"/>
              <a:buChar char="§"/>
            </a:pPr>
            <a:r>
              <a:rPr lang="en-US" sz="1800" dirty="0">
                <a:latin typeface="Century Schoolbook" panose="02040604050505020304" pitchFamily="18" charset="0"/>
                <a:ea typeface="Calibri" panose="020F0502020204030204" pitchFamily="34" charset="0"/>
                <a:cs typeface="Times New Roman" panose="02020603050405020304" pitchFamily="18" charset="0"/>
              </a:rPr>
              <a:t>Instructors new to online who rely on campus support – fear to move forward on their own</a:t>
            </a:r>
          </a:p>
          <a:p>
            <a:pPr>
              <a:buFont typeface="Wingdings" panose="05000000000000000000" pitchFamily="2" charset="2"/>
              <a:buChar char="§"/>
            </a:pPr>
            <a:r>
              <a:rPr lang="en-US" sz="1800" dirty="0">
                <a:effectLst/>
                <a:latin typeface="Century Schoolbook" panose="02040604050505020304" pitchFamily="18" charset="0"/>
                <a:ea typeface="Calibri" panose="020F0502020204030204" pitchFamily="34" charset="0"/>
                <a:cs typeface="Times New Roman" panose="02020603050405020304" pitchFamily="18" charset="0"/>
              </a:rPr>
              <a:t>Need to update </a:t>
            </a:r>
            <a:r>
              <a:rPr lang="en-US" sz="1800" dirty="0">
                <a:latin typeface="Century Schoolbook" panose="02040604050505020304" pitchFamily="18" charset="0"/>
                <a:ea typeface="Calibri" panose="020F0502020204030204" pitchFamily="34" charset="0"/>
                <a:cs typeface="Times New Roman" panose="02020603050405020304" pitchFamily="18" charset="0"/>
              </a:rPr>
              <a:t>online resources/webpages for students and faculty</a:t>
            </a:r>
          </a:p>
          <a:p>
            <a:pPr lvl="1">
              <a:buFont typeface="Wingdings" panose="05000000000000000000" pitchFamily="2" charset="2"/>
              <a:buChar char="§"/>
            </a:pPr>
            <a:r>
              <a:rPr lang="en-US" sz="1600" dirty="0">
                <a:effectLst/>
                <a:latin typeface="Century Schoolbook" panose="02040604050505020304" pitchFamily="18" charset="0"/>
                <a:ea typeface="Calibri" panose="020F0502020204030204" pitchFamily="34" charset="0"/>
                <a:cs typeface="Times New Roman" panose="02020603050405020304" pitchFamily="18" charset="0"/>
              </a:rPr>
              <a:t>Need to delete/replace “Are online classes right for me?” prompts and activities on student pages</a:t>
            </a:r>
          </a:p>
          <a:p>
            <a:pPr lvl="1">
              <a:buFont typeface="Wingdings" panose="05000000000000000000" pitchFamily="2" charset="2"/>
              <a:buChar char="§"/>
            </a:pPr>
            <a:endParaRPr lang="en-US" sz="1600" dirty="0">
              <a:latin typeface="Century Schoolbook" panose="02040604050505020304" pitchFamily="18"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endParaRPr lang="en-US" sz="1600" dirty="0">
              <a:latin typeface="Century Schoolbook" panose="02040604050505020304" pitchFamily="18"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endParaRPr lang="en-US" sz="1600" dirty="0">
              <a:latin typeface="Century Schoolbook" panose="02040604050505020304" pitchFamily="18"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endParaRPr lang="en-US" sz="1600" dirty="0">
              <a:latin typeface="Century Schoolbook" panose="02040604050505020304" pitchFamily="18"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r>
              <a:rPr lang="en-US" sz="1600" dirty="0">
                <a:latin typeface="Century Schoolbook" panose="02040604050505020304" pitchFamily="18" charset="0"/>
                <a:ea typeface="Calibri" panose="020F0502020204030204" pitchFamily="34" charset="0"/>
                <a:cs typeface="Times New Roman" panose="02020603050405020304" pitchFamily="18" charset="0"/>
              </a:rPr>
              <a:t>Need to shift instructor support to a tiered process with campus staff as the last option, instead of the first; Created schedule support sessions that can be reserved from webpages </a:t>
            </a:r>
            <a:endParaRPr lang="en-US" sz="1600" dirty="0"/>
          </a:p>
          <a:p>
            <a:pPr marL="201168" lvl="1" indent="0">
              <a:buNone/>
            </a:pPr>
            <a:endParaRPr lang="en-US" sz="1600" dirty="0">
              <a:latin typeface="Century Schoolbook" panose="020406040505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BEA480A-684F-42B8-A724-CEABA04218A9}"/>
              </a:ext>
            </a:extLst>
          </p:cNvPr>
          <p:cNvPicPr>
            <a:picLocks noChangeAspect="1"/>
          </p:cNvPicPr>
          <p:nvPr/>
        </p:nvPicPr>
        <p:blipFill>
          <a:blip r:embed="rId2"/>
          <a:stretch>
            <a:fillRect/>
          </a:stretch>
        </p:blipFill>
        <p:spPr>
          <a:xfrm>
            <a:off x="2347220" y="3831771"/>
            <a:ext cx="6096000" cy="932840"/>
          </a:xfrm>
          <a:prstGeom prst="rect">
            <a:avLst/>
          </a:prstGeom>
        </p:spPr>
      </p:pic>
    </p:spTree>
    <p:extLst>
      <p:ext uri="{BB962C8B-B14F-4D97-AF65-F5344CB8AC3E}">
        <p14:creationId xmlns:p14="http://schemas.microsoft.com/office/powerpoint/2010/main" val="299544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BBB66-BD7B-4B9F-B5A8-DEA9631801F0}"/>
              </a:ext>
            </a:extLst>
          </p:cNvPr>
          <p:cNvSpPr>
            <a:spLocks noGrp="1"/>
          </p:cNvSpPr>
          <p:nvPr>
            <p:ph type="title"/>
          </p:nvPr>
        </p:nvSpPr>
        <p:spPr/>
        <p:txBody>
          <a:bodyPr/>
          <a:lstStyle/>
          <a:p>
            <a:r>
              <a:rPr lang="en-US" dirty="0"/>
              <a:t>Additional Costs: Limited</a:t>
            </a:r>
          </a:p>
        </p:txBody>
      </p:sp>
      <p:sp>
        <p:nvSpPr>
          <p:cNvPr id="3" name="Content Placeholder 2">
            <a:extLst>
              <a:ext uri="{FF2B5EF4-FFF2-40B4-BE49-F238E27FC236}">
                <a16:creationId xmlns:a16="http://schemas.microsoft.com/office/drawing/2014/main" id="{0CC1F4CD-E488-4376-9E4D-8B746B3E76E3}"/>
              </a:ext>
            </a:extLst>
          </p:cNvPr>
          <p:cNvSpPr>
            <a:spLocks noGrp="1"/>
          </p:cNvSpPr>
          <p:nvPr>
            <p:ph idx="1"/>
          </p:nvPr>
        </p:nvSpPr>
        <p:spPr/>
        <p:txBody>
          <a:bodyPr/>
          <a:lstStyle/>
          <a:p>
            <a:pPr marR="0" lvl="0">
              <a:lnSpc>
                <a:spcPct val="107000"/>
              </a:lnSpc>
              <a:spcBef>
                <a:spcPts val="0"/>
              </a:spcBef>
              <a:spcAft>
                <a:spcPts val="0"/>
              </a:spcAft>
              <a:buFont typeface="Wingdings" panose="05000000000000000000" pitchFamily="2" charset="2"/>
              <a:buChar char="§"/>
            </a:pPr>
            <a:r>
              <a:rPr lang="en-US" sz="1800" dirty="0">
                <a:solidFill>
                  <a:schemeClr val="tx1"/>
                </a:solidFill>
                <a:latin typeface="Century Schoolbook" panose="02040604050505020304" pitchFamily="18" charset="0"/>
                <a:ea typeface="Calibri" panose="020F0502020204030204" pitchFamily="34" charset="0"/>
                <a:cs typeface="Times New Roman" panose="02020603050405020304" pitchFamily="18" charset="0"/>
              </a:rPr>
              <a:t>L</a:t>
            </a: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ab kits so the additional costs don’t go to students</a:t>
            </a:r>
          </a:p>
          <a:p>
            <a:pPr marL="0" marR="0" lvl="0" indent="0">
              <a:lnSpc>
                <a:spcPct val="107000"/>
              </a:lnSpc>
              <a:spcBef>
                <a:spcPts val="0"/>
              </a:spcBef>
              <a:spcAft>
                <a:spcPts val="0"/>
              </a:spcAft>
              <a:buNone/>
            </a:pPr>
            <a:endPar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Font typeface="Wingdings" panose="05000000000000000000" pitchFamily="2" charset="2"/>
              <a:buChar char="§"/>
            </a:pPr>
            <a:r>
              <a:rPr lang="en-US" sz="1800" dirty="0">
                <a:solidFill>
                  <a:schemeClr val="tx1"/>
                </a:solidFill>
                <a:latin typeface="Century Schoolbook" panose="02040604050505020304" pitchFamily="18" charset="0"/>
                <a:ea typeface="Calibri" panose="020F0502020204030204" pitchFamily="34" charset="0"/>
                <a:cs typeface="Times New Roman" panose="02020603050405020304" pitchFamily="18" charset="0"/>
              </a:rPr>
              <a:t>R</a:t>
            </a: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ecording equipment for demonstration videos</a:t>
            </a:r>
          </a:p>
          <a:p>
            <a:pPr marL="0" marR="0" lvl="0" indent="0">
              <a:lnSpc>
                <a:spcPct val="107000"/>
              </a:lnSpc>
              <a:spcBef>
                <a:spcPts val="0"/>
              </a:spcBef>
              <a:spcAft>
                <a:spcPts val="0"/>
              </a:spcAft>
              <a:buNone/>
            </a:pPr>
            <a:endPar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buFont typeface="Wingdings" panose="05000000000000000000" pitchFamily="2" charset="2"/>
              <a:buChar char="§"/>
            </a:pPr>
            <a:r>
              <a:rPr lang="en-US" sz="1800" dirty="0">
                <a:solidFill>
                  <a:schemeClr val="tx1"/>
                </a:solidFill>
                <a:latin typeface="Century Schoolbook" panose="02040604050505020304" pitchFamily="18" charset="0"/>
                <a:ea typeface="Calibri" panose="020F0502020204030204" pitchFamily="34" charset="0"/>
                <a:cs typeface="Times New Roman" panose="02020603050405020304" pitchFamily="18" charset="0"/>
              </a:rPr>
              <a:t>R</a:t>
            </a: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educing redundant sections (cancelled or ghosted) with all online</a:t>
            </a:r>
          </a:p>
          <a:p>
            <a:endParaRPr lang="en-US" dirty="0"/>
          </a:p>
        </p:txBody>
      </p:sp>
    </p:spTree>
    <p:extLst>
      <p:ext uri="{BB962C8B-B14F-4D97-AF65-F5344CB8AC3E}">
        <p14:creationId xmlns:p14="http://schemas.microsoft.com/office/powerpoint/2010/main" val="132813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14AF7-D872-46FB-BBA8-4FA57BF2EAC0}"/>
              </a:ext>
            </a:extLst>
          </p:cNvPr>
          <p:cNvSpPr>
            <a:spLocks noGrp="1"/>
          </p:cNvSpPr>
          <p:nvPr>
            <p:ph type="title"/>
          </p:nvPr>
        </p:nvSpPr>
        <p:spPr/>
        <p:txBody>
          <a:bodyPr>
            <a:normAutofit/>
          </a:bodyPr>
          <a:lstStyle/>
          <a:p>
            <a:r>
              <a:rPr lang="en-US" sz="4400" dirty="0"/>
              <a:t>Essential Labs w/F2F Components</a:t>
            </a:r>
          </a:p>
        </p:txBody>
      </p:sp>
      <p:sp>
        <p:nvSpPr>
          <p:cNvPr id="3" name="Content Placeholder 2">
            <a:extLst>
              <a:ext uri="{FF2B5EF4-FFF2-40B4-BE49-F238E27FC236}">
                <a16:creationId xmlns:a16="http://schemas.microsoft.com/office/drawing/2014/main" id="{81F4E838-2244-481E-A46A-E4FAE2DF79B3}"/>
              </a:ext>
            </a:extLst>
          </p:cNvPr>
          <p:cNvSpPr>
            <a:spLocks noGrp="1"/>
          </p:cNvSpPr>
          <p:nvPr>
            <p:ph idx="1"/>
          </p:nvPr>
        </p:nvSpPr>
        <p:spPr/>
        <p:txBody>
          <a:bodyPr>
            <a:normAutofit/>
          </a:bodyPr>
          <a:lstStyle/>
          <a:p>
            <a:pPr marL="514350" indent="-514350">
              <a:buFont typeface="+mj-lt"/>
              <a:buAutoNum type="arabicPeriod"/>
            </a:pPr>
            <a:r>
              <a:rPr lang="en-US" sz="2800" dirty="0"/>
              <a:t>Culinary Arts</a:t>
            </a:r>
          </a:p>
          <a:p>
            <a:pPr marL="514350" indent="-514350">
              <a:buFont typeface="+mj-lt"/>
              <a:buAutoNum type="arabicPeriod"/>
            </a:pPr>
            <a:r>
              <a:rPr lang="en-US" sz="2800" dirty="0"/>
              <a:t>Medical Assisting</a:t>
            </a:r>
          </a:p>
          <a:p>
            <a:pPr marL="514350" indent="-514350">
              <a:buFont typeface="+mj-lt"/>
              <a:buAutoNum type="arabicPeriod"/>
            </a:pPr>
            <a:r>
              <a:rPr lang="en-US" sz="2800" dirty="0"/>
              <a:t>Precision Machining</a:t>
            </a:r>
          </a:p>
          <a:p>
            <a:pPr marL="514350" indent="-514350">
              <a:buFont typeface="+mj-lt"/>
              <a:buAutoNum type="arabicPeriod"/>
            </a:pPr>
            <a:r>
              <a:rPr lang="en-US" sz="2800" dirty="0"/>
              <a:t>Veterinary Technology</a:t>
            </a:r>
          </a:p>
        </p:txBody>
      </p:sp>
    </p:spTree>
    <p:extLst>
      <p:ext uri="{BB962C8B-B14F-4D97-AF65-F5344CB8AC3E}">
        <p14:creationId xmlns:p14="http://schemas.microsoft.com/office/powerpoint/2010/main" val="1085711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D680-6270-4ED2-A3BA-46F96260A1F3}"/>
              </a:ext>
            </a:extLst>
          </p:cNvPr>
          <p:cNvSpPr>
            <a:spLocks noGrp="1"/>
          </p:cNvSpPr>
          <p:nvPr>
            <p:ph type="title"/>
          </p:nvPr>
        </p:nvSpPr>
        <p:spPr/>
        <p:txBody>
          <a:bodyPr/>
          <a:lstStyle/>
          <a:p>
            <a:r>
              <a:rPr lang="en-US" dirty="0"/>
              <a:t>F2F Labs</a:t>
            </a:r>
          </a:p>
        </p:txBody>
      </p:sp>
      <p:graphicFrame>
        <p:nvGraphicFramePr>
          <p:cNvPr id="4" name="Table 4">
            <a:extLst>
              <a:ext uri="{FF2B5EF4-FFF2-40B4-BE49-F238E27FC236}">
                <a16:creationId xmlns:a16="http://schemas.microsoft.com/office/drawing/2014/main" id="{193C1125-11F4-48CA-8DFB-25A5E3DEC89E}"/>
              </a:ext>
            </a:extLst>
          </p:cNvPr>
          <p:cNvGraphicFramePr>
            <a:graphicFrameLocks noGrp="1"/>
          </p:cNvGraphicFramePr>
          <p:nvPr>
            <p:ph idx="1"/>
          </p:nvPr>
        </p:nvGraphicFramePr>
        <p:xfrm>
          <a:off x="1097280" y="2303732"/>
          <a:ext cx="10058397" cy="2009204"/>
        </p:xfrm>
        <a:graphic>
          <a:graphicData uri="http://schemas.openxmlformats.org/drawingml/2006/table">
            <a:tbl>
              <a:tblPr firstRow="1" bandRow="1">
                <a:tableStyleId>{5C22544A-7EE6-4342-B048-85BDC9FD1C3A}</a:tableStyleId>
              </a:tblPr>
              <a:tblGrid>
                <a:gridCol w="3352799">
                  <a:extLst>
                    <a:ext uri="{9D8B030D-6E8A-4147-A177-3AD203B41FA5}">
                      <a16:colId xmlns:a16="http://schemas.microsoft.com/office/drawing/2014/main" val="1679102667"/>
                    </a:ext>
                  </a:extLst>
                </a:gridCol>
                <a:gridCol w="3352799">
                  <a:extLst>
                    <a:ext uri="{9D8B030D-6E8A-4147-A177-3AD203B41FA5}">
                      <a16:colId xmlns:a16="http://schemas.microsoft.com/office/drawing/2014/main" val="2235704211"/>
                    </a:ext>
                  </a:extLst>
                </a:gridCol>
                <a:gridCol w="3352799">
                  <a:extLst>
                    <a:ext uri="{9D8B030D-6E8A-4147-A177-3AD203B41FA5}">
                      <a16:colId xmlns:a16="http://schemas.microsoft.com/office/drawing/2014/main" val="1125199555"/>
                    </a:ext>
                  </a:extLst>
                </a:gridCol>
              </a:tblGrid>
              <a:tr h="370840">
                <a:tc>
                  <a:txBody>
                    <a:bodyPr/>
                    <a:lstStyle/>
                    <a:p>
                      <a:r>
                        <a:rPr lang="en-US" sz="2000" dirty="0"/>
                        <a:t>Instructional Format</a:t>
                      </a:r>
                    </a:p>
                  </a:txBody>
                  <a:tcPr/>
                </a:tc>
                <a:tc>
                  <a:txBody>
                    <a:bodyPr/>
                    <a:lstStyle/>
                    <a:p>
                      <a:r>
                        <a:rPr lang="en-US" sz="2000" dirty="0"/>
                        <a:t># of Courses</a:t>
                      </a:r>
                    </a:p>
                  </a:txBody>
                  <a:tcPr/>
                </a:tc>
                <a:tc>
                  <a:txBody>
                    <a:bodyPr/>
                    <a:lstStyle/>
                    <a:p>
                      <a:r>
                        <a:rPr lang="en-US" sz="2000" dirty="0"/>
                        <a:t>Programs</a:t>
                      </a:r>
                    </a:p>
                  </a:txBody>
                  <a:tcPr/>
                </a:tc>
                <a:extLst>
                  <a:ext uri="{0D108BD9-81ED-4DB2-BD59-A6C34878D82A}">
                    <a16:rowId xmlns:a16="http://schemas.microsoft.com/office/drawing/2014/main" val="1206278749"/>
                  </a:ext>
                </a:extLst>
              </a:tr>
              <a:tr h="370840">
                <a:tc>
                  <a:txBody>
                    <a:bodyPr/>
                    <a:lstStyle/>
                    <a:p>
                      <a:pPr marL="0" marR="0">
                        <a:lnSpc>
                          <a:spcPct val="107000"/>
                        </a:lnSpc>
                        <a:spcBef>
                          <a:spcPts val="0"/>
                        </a:spcBef>
                        <a:spcAft>
                          <a:spcPts val="0"/>
                        </a:spcAft>
                      </a:pPr>
                      <a:r>
                        <a:rPr lang="en-US" sz="1600" dirty="0">
                          <a:effectLst/>
                          <a:latin typeface="Century Schoolbook" panose="02040604050505020304" pitchFamily="18" charset="0"/>
                          <a:ea typeface="Calibri" panose="020F0502020204030204" pitchFamily="34" charset="0"/>
                          <a:cs typeface="Times New Roman" panose="02020603050405020304" pitchFamily="18" charset="0"/>
                        </a:rPr>
                        <a:t>F2F – hybrid</a:t>
                      </a:r>
                    </a:p>
                  </a:txBody>
                  <a:tcPr marL="68580" marR="68580" marT="0" marB="0"/>
                </a:tc>
                <a:tc>
                  <a:txBody>
                    <a:bodyPr/>
                    <a:lstStyle/>
                    <a:p>
                      <a:pPr marL="0" marR="0">
                        <a:lnSpc>
                          <a:spcPct val="107000"/>
                        </a:lnSpc>
                        <a:spcBef>
                          <a:spcPts val="0"/>
                        </a:spcBef>
                        <a:spcAft>
                          <a:spcPts val="0"/>
                        </a:spcAft>
                      </a:pPr>
                      <a:r>
                        <a:rPr lang="en-US" sz="1600" dirty="0">
                          <a:effectLst/>
                          <a:latin typeface="Century Schoolbook" panose="02040604050505020304" pitchFamily="18" charset="0"/>
                          <a:ea typeface="Calibri" panose="020F0502020204030204" pitchFamily="34" charset="0"/>
                          <a:cs typeface="Times New Roman" panose="02020603050405020304" pitchFamily="18" charset="0"/>
                        </a:rPr>
                        <a:t>3</a:t>
                      </a:r>
                    </a:p>
                  </a:txBody>
                  <a:tcPr marL="68580" marR="68580" marT="0" marB="0"/>
                </a:tc>
                <a:tc>
                  <a:txBody>
                    <a:bodyPr/>
                    <a:lstStyle/>
                    <a:p>
                      <a:pPr marL="0" marR="0">
                        <a:lnSpc>
                          <a:spcPct val="107000"/>
                        </a:lnSpc>
                        <a:spcBef>
                          <a:spcPts val="0"/>
                        </a:spcBef>
                        <a:spcAft>
                          <a:spcPts val="0"/>
                        </a:spcAft>
                      </a:pPr>
                      <a:r>
                        <a:rPr lang="en-US" sz="1600">
                          <a:effectLst/>
                          <a:latin typeface="Century Schoolbook" panose="02040604050505020304" pitchFamily="18" charset="0"/>
                          <a:ea typeface="Calibri" panose="020F0502020204030204" pitchFamily="34" charset="0"/>
                          <a:cs typeface="Times New Roman" panose="02020603050405020304" pitchFamily="18" charset="0"/>
                        </a:rPr>
                        <a:t>Culinary, Vet Tech</a:t>
                      </a:r>
                    </a:p>
                  </a:txBody>
                  <a:tcPr marL="68580" marR="68580" marT="0" marB="0"/>
                </a:tc>
                <a:extLst>
                  <a:ext uri="{0D108BD9-81ED-4DB2-BD59-A6C34878D82A}">
                    <a16:rowId xmlns:a16="http://schemas.microsoft.com/office/drawing/2014/main" val="179644068"/>
                  </a:ext>
                </a:extLst>
              </a:tr>
              <a:tr h="370840">
                <a:tc>
                  <a:txBody>
                    <a:bodyPr/>
                    <a:lstStyle/>
                    <a:p>
                      <a:pPr marL="0" marR="0">
                        <a:lnSpc>
                          <a:spcPct val="107000"/>
                        </a:lnSpc>
                        <a:spcBef>
                          <a:spcPts val="0"/>
                        </a:spcBef>
                        <a:spcAft>
                          <a:spcPts val="0"/>
                        </a:spcAft>
                      </a:pPr>
                      <a:r>
                        <a:rPr lang="en-US" sz="1600">
                          <a:effectLst/>
                          <a:latin typeface="Century Schoolbook" panose="02040604050505020304" pitchFamily="18" charset="0"/>
                          <a:ea typeface="Calibri" panose="020F0502020204030204" pitchFamily="34" charset="0"/>
                          <a:cs typeface="Times New Roman" panose="02020603050405020304" pitchFamily="18" charset="0"/>
                        </a:rPr>
                        <a:t>Onsite-classroom</a:t>
                      </a:r>
                    </a:p>
                  </a:txBody>
                  <a:tcPr marL="68580" marR="68580" marT="0" marB="0"/>
                </a:tc>
                <a:tc>
                  <a:txBody>
                    <a:bodyPr/>
                    <a:lstStyle/>
                    <a:p>
                      <a:pPr marL="0" marR="0">
                        <a:lnSpc>
                          <a:spcPct val="107000"/>
                        </a:lnSpc>
                        <a:spcBef>
                          <a:spcPts val="0"/>
                        </a:spcBef>
                        <a:spcAft>
                          <a:spcPts val="0"/>
                        </a:spcAft>
                      </a:pPr>
                      <a:r>
                        <a:rPr lang="en-US" sz="1600">
                          <a:effectLst/>
                          <a:latin typeface="Century Schoolbook" panose="02040604050505020304" pitchFamily="18" charset="0"/>
                          <a:ea typeface="Calibri" panose="020F0502020204030204" pitchFamily="34" charset="0"/>
                          <a:cs typeface="Times New Roman" panose="02020603050405020304" pitchFamily="18" charset="0"/>
                        </a:rPr>
                        <a:t>18</a:t>
                      </a:r>
                    </a:p>
                  </a:txBody>
                  <a:tcPr marL="68580" marR="68580" marT="0" marB="0"/>
                </a:tc>
                <a:tc>
                  <a:txBody>
                    <a:bodyPr/>
                    <a:lstStyle/>
                    <a:p>
                      <a:pPr marL="0" marR="0">
                        <a:lnSpc>
                          <a:spcPct val="107000"/>
                        </a:lnSpc>
                        <a:spcBef>
                          <a:spcPts val="0"/>
                        </a:spcBef>
                        <a:spcAft>
                          <a:spcPts val="0"/>
                        </a:spcAft>
                      </a:pPr>
                      <a:r>
                        <a:rPr lang="en-US" sz="1600">
                          <a:effectLst/>
                          <a:latin typeface="Century Schoolbook" panose="02040604050505020304" pitchFamily="18" charset="0"/>
                          <a:ea typeface="Calibri" panose="020F0502020204030204" pitchFamily="34" charset="0"/>
                          <a:cs typeface="Times New Roman" panose="02020603050405020304" pitchFamily="18" charset="0"/>
                        </a:rPr>
                        <a:t>Culinary, Med Assisting, Vet Tech, Precision Machining</a:t>
                      </a:r>
                    </a:p>
                  </a:txBody>
                  <a:tcPr marL="68580" marR="68580" marT="0" marB="0"/>
                </a:tc>
                <a:extLst>
                  <a:ext uri="{0D108BD9-81ED-4DB2-BD59-A6C34878D82A}">
                    <a16:rowId xmlns:a16="http://schemas.microsoft.com/office/drawing/2014/main" val="1639334161"/>
                  </a:ext>
                </a:extLst>
              </a:tr>
              <a:tr h="370840">
                <a:tc>
                  <a:txBody>
                    <a:bodyPr/>
                    <a:lstStyle/>
                    <a:p>
                      <a:pPr marL="0" marR="0">
                        <a:lnSpc>
                          <a:spcPct val="107000"/>
                        </a:lnSpc>
                        <a:spcBef>
                          <a:spcPts val="0"/>
                        </a:spcBef>
                        <a:spcAft>
                          <a:spcPts val="0"/>
                        </a:spcAft>
                      </a:pPr>
                      <a:r>
                        <a:rPr lang="en-US" sz="1600">
                          <a:effectLst/>
                          <a:latin typeface="Century Schoolbook" panose="02040604050505020304" pitchFamily="18" charset="0"/>
                          <a:ea typeface="Calibri" panose="020F0502020204030204" pitchFamily="34" charset="0"/>
                          <a:cs typeface="Times New Roman" panose="02020603050405020304" pitchFamily="18" charset="0"/>
                        </a:rPr>
                        <a:t>Offsite (farms)</a:t>
                      </a:r>
                    </a:p>
                  </a:txBody>
                  <a:tcPr marL="68580" marR="68580" marT="0" marB="0"/>
                </a:tc>
                <a:tc>
                  <a:txBody>
                    <a:bodyPr/>
                    <a:lstStyle/>
                    <a:p>
                      <a:pPr marL="0" marR="0">
                        <a:lnSpc>
                          <a:spcPct val="107000"/>
                        </a:lnSpc>
                        <a:spcBef>
                          <a:spcPts val="0"/>
                        </a:spcBef>
                        <a:spcAft>
                          <a:spcPts val="0"/>
                        </a:spcAft>
                      </a:pPr>
                      <a:r>
                        <a:rPr lang="en-US" sz="1600">
                          <a:effectLst/>
                          <a:latin typeface="Century Schoolbook" panose="02040604050505020304" pitchFamily="18" charset="0"/>
                          <a:ea typeface="Calibri" panose="020F0502020204030204" pitchFamily="34" charset="0"/>
                          <a:cs typeface="Times New Roman" panose="02020603050405020304" pitchFamily="18" charset="0"/>
                        </a:rPr>
                        <a:t>3</a:t>
                      </a:r>
                    </a:p>
                  </a:txBody>
                  <a:tcPr marL="68580" marR="68580" marT="0" marB="0"/>
                </a:tc>
                <a:tc>
                  <a:txBody>
                    <a:bodyPr/>
                    <a:lstStyle/>
                    <a:p>
                      <a:pPr marL="0" marR="0">
                        <a:lnSpc>
                          <a:spcPct val="107000"/>
                        </a:lnSpc>
                        <a:spcBef>
                          <a:spcPts val="0"/>
                        </a:spcBef>
                        <a:spcAft>
                          <a:spcPts val="0"/>
                        </a:spcAft>
                      </a:pPr>
                      <a:r>
                        <a:rPr lang="en-US" sz="1600">
                          <a:effectLst/>
                          <a:latin typeface="Century Schoolbook" panose="02040604050505020304" pitchFamily="18" charset="0"/>
                          <a:ea typeface="Calibri" panose="020F0502020204030204" pitchFamily="34" charset="0"/>
                          <a:cs typeface="Times New Roman" panose="02020603050405020304" pitchFamily="18" charset="0"/>
                        </a:rPr>
                        <a:t>Vet Tech</a:t>
                      </a:r>
                    </a:p>
                  </a:txBody>
                  <a:tcPr marL="68580" marR="68580" marT="0" marB="0"/>
                </a:tc>
                <a:extLst>
                  <a:ext uri="{0D108BD9-81ED-4DB2-BD59-A6C34878D82A}">
                    <a16:rowId xmlns:a16="http://schemas.microsoft.com/office/drawing/2014/main" val="2114347982"/>
                  </a:ext>
                </a:extLst>
              </a:tr>
              <a:tr h="370840">
                <a:tc>
                  <a:txBody>
                    <a:bodyPr/>
                    <a:lstStyle/>
                    <a:p>
                      <a:pPr marL="0" marR="0">
                        <a:lnSpc>
                          <a:spcPct val="107000"/>
                        </a:lnSpc>
                        <a:spcBef>
                          <a:spcPts val="0"/>
                        </a:spcBef>
                        <a:spcAft>
                          <a:spcPts val="0"/>
                        </a:spcAft>
                      </a:pPr>
                      <a:r>
                        <a:rPr lang="en-US" sz="1800" b="1" i="1" dirty="0">
                          <a:effectLst/>
                          <a:latin typeface="Century Schoolbook" panose="02040604050505020304" pitchFamily="18" charset="0"/>
                          <a:ea typeface="Calibri" panose="020F0502020204030204" pitchFamily="34" charset="0"/>
                          <a:cs typeface="Times New Roman" panose="02020603050405020304" pitchFamily="18" charset="0"/>
                        </a:rPr>
                        <a:t>Total sections</a:t>
                      </a:r>
                      <a:endParaRPr lang="en-US" sz="1800" b="1" dirty="0">
                        <a:effectLst/>
                        <a:latin typeface="Century Schoolbook" panose="020406040505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b="1" i="1" dirty="0">
                          <a:effectLst/>
                          <a:latin typeface="Century Schoolbook" panose="02040604050505020304" pitchFamily="18" charset="0"/>
                          <a:ea typeface="Calibri" panose="020F0502020204030204" pitchFamily="34" charset="0"/>
                          <a:cs typeface="Times New Roman" panose="02020603050405020304" pitchFamily="18" charset="0"/>
                        </a:rPr>
                        <a:t>24/10% of courses</a:t>
                      </a:r>
                      <a:endParaRPr lang="en-US" sz="1800" b="1" dirty="0">
                        <a:effectLst/>
                        <a:latin typeface="Century Schoolbook" panose="020406040505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Century Schoolbook" panose="02040604050505020304" pitchFamily="18"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4033611273"/>
                  </a:ext>
                </a:extLst>
              </a:tr>
            </a:tbl>
          </a:graphicData>
        </a:graphic>
      </p:graphicFrame>
    </p:spTree>
    <p:extLst>
      <p:ext uri="{BB962C8B-B14F-4D97-AF65-F5344CB8AC3E}">
        <p14:creationId xmlns:p14="http://schemas.microsoft.com/office/powerpoint/2010/main" val="3051786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7B93C-3D4F-4A39-8AF1-212159FDA926}"/>
              </a:ext>
            </a:extLst>
          </p:cNvPr>
          <p:cNvSpPr>
            <a:spLocks noGrp="1"/>
          </p:cNvSpPr>
          <p:nvPr>
            <p:ph type="title"/>
          </p:nvPr>
        </p:nvSpPr>
        <p:spPr/>
        <p:txBody>
          <a:bodyPr/>
          <a:lstStyle/>
          <a:p>
            <a:r>
              <a:rPr lang="en-US" dirty="0"/>
              <a:t>Strategies for F2F Labs:</a:t>
            </a:r>
          </a:p>
        </p:txBody>
      </p:sp>
      <p:sp>
        <p:nvSpPr>
          <p:cNvPr id="3" name="Content Placeholder 2">
            <a:extLst>
              <a:ext uri="{FF2B5EF4-FFF2-40B4-BE49-F238E27FC236}">
                <a16:creationId xmlns:a16="http://schemas.microsoft.com/office/drawing/2014/main" id="{56679E23-91CA-4EAC-B95F-94F8D0B2E311}"/>
              </a:ext>
            </a:extLst>
          </p:cNvPr>
          <p:cNvSpPr>
            <a:spLocks noGrp="1"/>
          </p:cNvSpPr>
          <p:nvPr>
            <p:ph idx="1"/>
          </p:nvPr>
        </p:nvSpPr>
        <p:spPr>
          <a:xfrm>
            <a:off x="1097280" y="2108201"/>
            <a:ext cx="10058400" cy="4177580"/>
          </a:xfrm>
        </p:spPr>
        <p:txBody>
          <a:bodyPr>
            <a:normAutofit/>
          </a:bodyPr>
          <a:lstStyle/>
          <a:p>
            <a:pPr marR="0" lvl="0">
              <a:lnSpc>
                <a:spcPct val="107000"/>
              </a:lnSpc>
              <a:spcBef>
                <a:spcPts val="0"/>
              </a:spcBef>
              <a:spcAft>
                <a:spcPts val="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All face-to-face instruction is set to end at Thanksgiving</a:t>
            </a:r>
          </a:p>
          <a:p>
            <a:pPr marL="0" marR="0" lvl="0" indent="0">
              <a:lnSpc>
                <a:spcPct val="107000"/>
              </a:lnSpc>
              <a:spcBef>
                <a:spcPts val="0"/>
              </a:spcBef>
              <a:spcAft>
                <a:spcPts val="0"/>
              </a:spcAft>
              <a:buNone/>
            </a:pPr>
            <a:endPar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Creating videos for demonstrations for BS to reduce time in labs</a:t>
            </a:r>
          </a:p>
          <a:p>
            <a:pPr marL="742950" marR="0" lvl="1" indent="-285750">
              <a:lnSpc>
                <a:spcPct val="107000"/>
              </a:lnSpc>
              <a:spcBef>
                <a:spcPts val="0"/>
              </a:spcBef>
              <a:spcAft>
                <a:spcPts val="800"/>
              </a:spcAft>
              <a:buFont typeface="Courier New" panose="02070309020205020404" pitchFamily="49" charset="0"/>
              <a:buChar char="o"/>
            </a:pPr>
            <a:endParaRPr lang="en-US" sz="20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67871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3DD9-F140-456C-BB56-60CD64377F76}"/>
              </a:ext>
            </a:extLst>
          </p:cNvPr>
          <p:cNvSpPr>
            <a:spLocks noGrp="1"/>
          </p:cNvSpPr>
          <p:nvPr>
            <p:ph type="title"/>
          </p:nvPr>
        </p:nvSpPr>
        <p:spPr>
          <a:xfrm>
            <a:off x="519545" y="621792"/>
            <a:ext cx="5181503" cy="5504688"/>
          </a:xfrm>
        </p:spPr>
        <p:txBody>
          <a:bodyPr>
            <a:normAutofit/>
          </a:bodyPr>
          <a:lstStyle/>
          <a:p>
            <a:r>
              <a:rPr lang="en-US" sz="4800" b="1">
                <a:latin typeface="Times New Roman" panose="02020603050405020304" pitchFamily="18" charset="0"/>
                <a:cs typeface="Times New Roman" panose="02020603050405020304" pitchFamily="18" charset="0"/>
              </a:rPr>
              <a:t>MCCS Required Elements of College Plans</a:t>
            </a:r>
            <a:br>
              <a:rPr lang="en-US" sz="4800" b="1">
                <a:latin typeface="Times New Roman" panose="02020603050405020304" pitchFamily="18" charset="0"/>
                <a:cs typeface="Times New Roman" panose="02020603050405020304" pitchFamily="18" charset="0"/>
              </a:rPr>
            </a:br>
            <a:endParaRPr lang="en-US" sz="4800"/>
          </a:p>
        </p:txBody>
      </p:sp>
      <p:sp>
        <p:nvSpPr>
          <p:cNvPr id="9" name="Rectangle 8">
            <a:extLst>
              <a:ext uri="{FF2B5EF4-FFF2-40B4-BE49-F238E27FC236}">
                <a16:creationId xmlns:a16="http://schemas.microsoft.com/office/drawing/2014/main" id="{2F56F8EA-3356-4455-9899-320874F6E4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4009CF73-3D0E-4671-921F-FEB0FD78C0BB}"/>
              </a:ext>
            </a:extLst>
          </p:cNvPr>
          <p:cNvGraphicFramePr>
            <a:graphicFrameLocks noGrp="1"/>
          </p:cNvGraphicFramePr>
          <p:nvPr>
            <p:ph idx="1"/>
            <p:extLst>
              <p:ext uri="{D42A27DB-BD31-4B8C-83A1-F6EECF244321}">
                <p14:modId xmlns:p14="http://schemas.microsoft.com/office/powerpoint/2010/main" val="582500419"/>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6837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0258-802F-41A7-852C-5925D23BA16F}"/>
              </a:ext>
            </a:extLst>
          </p:cNvPr>
          <p:cNvSpPr>
            <a:spLocks noGrp="1"/>
          </p:cNvSpPr>
          <p:nvPr>
            <p:ph type="title"/>
          </p:nvPr>
        </p:nvSpPr>
        <p:spPr/>
        <p:txBody>
          <a:bodyPr/>
          <a:lstStyle/>
          <a:p>
            <a:r>
              <a:rPr lang="en-US" dirty="0"/>
              <a:t>Culinary Arts &amp; Medical Assisting</a:t>
            </a:r>
          </a:p>
        </p:txBody>
      </p:sp>
      <p:sp>
        <p:nvSpPr>
          <p:cNvPr id="3" name="Content Placeholder 2">
            <a:extLst>
              <a:ext uri="{FF2B5EF4-FFF2-40B4-BE49-F238E27FC236}">
                <a16:creationId xmlns:a16="http://schemas.microsoft.com/office/drawing/2014/main" id="{18C24E46-4FCD-41CA-BDBB-9598DFCB975E}"/>
              </a:ext>
            </a:extLst>
          </p:cNvPr>
          <p:cNvSpPr>
            <a:spLocks noGrp="1"/>
          </p:cNvSpPr>
          <p:nvPr>
            <p:ph idx="1"/>
          </p:nvPr>
        </p:nvSpPr>
        <p:spPr/>
        <p:txBody>
          <a:bodyPr/>
          <a:lstStyle/>
          <a:p>
            <a:pPr marR="0" lvl="0">
              <a:lnSpc>
                <a:spcPct val="107000"/>
              </a:lnSpc>
              <a:spcBef>
                <a:spcPts val="0"/>
              </a:spcBef>
              <a:spcAft>
                <a:spcPts val="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Culinary: </a:t>
            </a:r>
          </a:p>
          <a:p>
            <a:pPr marL="742950" marR="0" lvl="1" indent="-285750">
              <a:lnSpc>
                <a:spcPct val="107000"/>
              </a:lnSpc>
              <a:spcBef>
                <a:spcPts val="0"/>
              </a:spcBef>
              <a:spcAft>
                <a:spcPts val="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All required 7-week labs were moved to term I</a:t>
            </a:r>
          </a:p>
          <a:p>
            <a:pPr marL="742950" lvl="1" indent="-285750">
              <a:lnSpc>
                <a:spcPct val="107000"/>
              </a:lnSpc>
              <a:spcBef>
                <a:spcPts val="0"/>
              </a:spcBef>
              <a:spcAft>
                <a:spcPts val="0"/>
              </a:spcAft>
              <a:buFont typeface="Wingdings" panose="05000000000000000000" pitchFamily="2" charset="2"/>
              <a:buChar char="§"/>
            </a:pPr>
            <a:r>
              <a:rPr lang="en-US" sz="1800" dirty="0">
                <a:solidFill>
                  <a:schemeClr val="tx1"/>
                </a:solidFill>
                <a:latin typeface="Century Schoolbook" panose="02040604050505020304" pitchFamily="18" charset="0"/>
                <a:ea typeface="Calibri" panose="020F0502020204030204" pitchFamily="34" charset="0"/>
                <a:cs typeface="Times New Roman" panose="02020603050405020304" pitchFamily="18" charset="0"/>
              </a:rPr>
              <a:t>Al</a:t>
            </a: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l items used </a:t>
            </a:r>
            <a:r>
              <a:rPr lang="en-US" sz="1800" dirty="0">
                <a:solidFill>
                  <a:schemeClr val="tx1"/>
                </a:solidFill>
                <a:latin typeface="Century Schoolbook" panose="02040604050505020304" pitchFamily="18" charset="0"/>
                <a:ea typeface="Calibri" panose="020F0502020204030204" pitchFamily="34" charset="0"/>
                <a:cs typeface="Times New Roman" panose="02020603050405020304" pitchFamily="18" charset="0"/>
              </a:rPr>
              <a:t>during labs </a:t>
            </a: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will be placed in individual cleaning buckets</a:t>
            </a:r>
          </a:p>
          <a:p>
            <a:pPr marL="742950" lvl="1" indent="-285750">
              <a:lnSpc>
                <a:spcPct val="107000"/>
              </a:lnSpc>
              <a:spcBef>
                <a:spcPts val="0"/>
              </a:spcBef>
              <a:spcAft>
                <a:spcPts val="0"/>
              </a:spcAft>
              <a:buFont typeface="Wingdings" panose="05000000000000000000" pitchFamily="2" charset="2"/>
              <a:buChar char="§"/>
            </a:pPr>
            <a:r>
              <a:rPr lang="en-US" sz="1800" dirty="0">
                <a:solidFill>
                  <a:schemeClr val="tx1"/>
                </a:solidFill>
                <a:latin typeface="Century Schoolbook" panose="02040604050505020304" pitchFamily="18" charset="0"/>
                <a:ea typeface="Calibri" panose="020F0502020204030204" pitchFamily="34" charset="0"/>
                <a:cs typeface="Times New Roman" panose="02020603050405020304" pitchFamily="18" charset="0"/>
              </a:rPr>
              <a:t>S</a:t>
            </a: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tudents will clean their own kitchen utensils, dishes and appliances</a:t>
            </a:r>
          </a:p>
          <a:p>
            <a:pPr marL="742950" marR="0" lvl="1" indent="-285750">
              <a:lnSpc>
                <a:spcPct val="107000"/>
              </a:lnSpc>
              <a:spcBef>
                <a:spcPts val="0"/>
              </a:spcBef>
              <a:spcAft>
                <a:spcPts val="0"/>
              </a:spcAft>
              <a:buFont typeface="Wingdings" panose="05000000000000000000" pitchFamily="2" charset="2"/>
              <a:buChar char="§"/>
            </a:pPr>
            <a:endPar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Wingdings" panose="05000000000000000000" pitchFamily="2" charset="2"/>
              <a:buChar char="§"/>
            </a:pPr>
            <a:endParaRPr lang="en-US" sz="1800" dirty="0">
              <a:solidFill>
                <a:schemeClr val="tx1"/>
              </a:solidFill>
              <a:latin typeface="Century Schoolbook" panose="020406040505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Med Assisting: </a:t>
            </a:r>
          </a:p>
          <a:p>
            <a:pPr marL="742950" marR="0" lvl="1" indent="-285750">
              <a:lnSpc>
                <a:spcPct val="107000"/>
              </a:lnSpc>
              <a:spcBef>
                <a:spcPts val="0"/>
              </a:spcBef>
              <a:spcAft>
                <a:spcPts val="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Dividing students into two smaller groups</a:t>
            </a:r>
          </a:p>
          <a:p>
            <a:pPr marL="742950" marR="0" lvl="1" indent="-285750">
              <a:lnSpc>
                <a:spcPct val="107000"/>
              </a:lnSpc>
              <a:spcBef>
                <a:spcPts val="0"/>
              </a:spcBef>
              <a:spcAft>
                <a:spcPts val="0"/>
              </a:spcAft>
              <a:buFont typeface="Wingdings" panose="05000000000000000000" pitchFamily="2" charset="2"/>
              <a:buChar char="§"/>
            </a:pPr>
            <a:r>
              <a:rPr lang="en-US" sz="1800" dirty="0">
                <a:solidFill>
                  <a:schemeClr val="tx1"/>
                </a:solidFill>
                <a:latin typeface="Century Schoolbook" panose="02040604050505020304" pitchFamily="18" charset="0"/>
                <a:ea typeface="Calibri" panose="020F0502020204030204" pitchFamily="34" charset="0"/>
                <a:cs typeface="Times New Roman" panose="02020603050405020304" pitchFamily="18" charset="0"/>
              </a:rPr>
              <a:t>Utilizing different textbook with good online materials</a:t>
            </a:r>
            <a:endPar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None/>
            </a:pPr>
            <a:endPar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18248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9B02B-5208-4349-83F9-D0A60E6F4729}"/>
              </a:ext>
            </a:extLst>
          </p:cNvPr>
          <p:cNvSpPr>
            <a:spLocks noGrp="1"/>
          </p:cNvSpPr>
          <p:nvPr>
            <p:ph type="title"/>
          </p:nvPr>
        </p:nvSpPr>
        <p:spPr/>
        <p:txBody>
          <a:bodyPr/>
          <a:lstStyle/>
          <a:p>
            <a:r>
              <a:rPr lang="en-US" dirty="0"/>
              <a:t>Veterinary Technology</a:t>
            </a:r>
          </a:p>
        </p:txBody>
      </p:sp>
      <p:sp>
        <p:nvSpPr>
          <p:cNvPr id="3" name="Content Placeholder 2">
            <a:extLst>
              <a:ext uri="{FF2B5EF4-FFF2-40B4-BE49-F238E27FC236}">
                <a16:creationId xmlns:a16="http://schemas.microsoft.com/office/drawing/2014/main" id="{0A8C4579-36CF-44B3-AF34-F69CD4F96FDA}"/>
              </a:ext>
            </a:extLst>
          </p:cNvPr>
          <p:cNvSpPr>
            <a:spLocks noGrp="1"/>
          </p:cNvSpPr>
          <p:nvPr>
            <p:ph idx="1"/>
          </p:nvPr>
        </p:nvSpPr>
        <p:spPr/>
        <p:txBody>
          <a:bodyPr/>
          <a:lstStyle/>
          <a:p>
            <a:pPr marL="292608" lvl="1" indent="0">
              <a:lnSpc>
                <a:spcPct val="107000"/>
              </a:lnSpc>
              <a:spcBef>
                <a:spcPts val="0"/>
              </a:spcBef>
              <a:spcAft>
                <a:spcPts val="0"/>
              </a:spcAft>
              <a:buNone/>
            </a:pPr>
            <a:endParaRPr lang="en-US" sz="16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Vet Tech has learned from Culinary:</a:t>
            </a:r>
          </a:p>
          <a:p>
            <a:pPr marL="742950" marR="0" lvl="1" indent="-285750">
              <a:lnSpc>
                <a:spcPct val="107000"/>
              </a:lnSpc>
              <a:spcBef>
                <a:spcPts val="0"/>
              </a:spcBef>
              <a:spcAft>
                <a:spcPts val="0"/>
              </a:spcAft>
              <a:buFont typeface="Wingdings" panose="05000000000000000000" pitchFamily="2" charset="2"/>
              <a:buChar char="§"/>
            </a:pPr>
            <a:r>
              <a:rPr lang="en-US" sz="1800" dirty="0">
                <a:solidFill>
                  <a:schemeClr val="tx1"/>
                </a:solidFill>
                <a:latin typeface="Century Schoolbook" panose="02040604050505020304" pitchFamily="18" charset="0"/>
                <a:ea typeface="Calibri" panose="020F0502020204030204" pitchFamily="34" charset="0"/>
                <a:cs typeface="Times New Roman" panose="02020603050405020304" pitchFamily="18" charset="0"/>
              </a:rPr>
              <a:t>C</a:t>
            </a: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reating individual bags of items to work with; </a:t>
            </a:r>
          </a:p>
          <a:p>
            <a:pPr marL="742950" marR="0" lvl="1" indent="-285750">
              <a:lnSpc>
                <a:spcPct val="107000"/>
              </a:lnSpc>
              <a:spcBef>
                <a:spcPts val="0"/>
              </a:spcBef>
              <a:spcAft>
                <a:spcPts val="800"/>
              </a:spcAft>
              <a:buFont typeface="Wingdings" panose="05000000000000000000" pitchFamily="2" charset="2"/>
              <a:buChar char="§"/>
            </a:pPr>
            <a:r>
              <a:rPr lang="en-US" sz="1800" dirty="0">
                <a:solidFill>
                  <a:schemeClr val="tx1"/>
                </a:solidFill>
                <a:latin typeface="Century Schoolbook" panose="02040604050505020304" pitchFamily="18" charset="0"/>
                <a:ea typeface="Calibri" panose="020F0502020204030204" pitchFamily="34" charset="0"/>
                <a:cs typeface="Times New Roman" panose="02020603050405020304" pitchFamily="18" charset="0"/>
              </a:rPr>
              <a:t>A</a:t>
            </a: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ll individual equipment used will be placed in bowls/buckets to be cleaned at the end of class</a:t>
            </a:r>
          </a:p>
          <a:p>
            <a:pPr marL="742950" marR="0" lvl="1" indent="-285750">
              <a:lnSpc>
                <a:spcPct val="107000"/>
              </a:lnSpc>
              <a:spcBef>
                <a:spcPts val="0"/>
              </a:spcBef>
              <a:spcAft>
                <a:spcPts val="800"/>
              </a:spcAft>
              <a:buFont typeface="Wingdings" panose="05000000000000000000" pitchFamily="2" charset="2"/>
              <a:buChar char="§"/>
            </a:pPr>
            <a:r>
              <a:rPr lang="en-US" sz="1800" dirty="0">
                <a:solidFill>
                  <a:schemeClr val="tx1"/>
                </a:solidFill>
                <a:latin typeface="Century Schoolbook" panose="02040604050505020304" pitchFamily="18" charset="0"/>
                <a:ea typeface="Calibri" panose="020F0502020204030204" pitchFamily="34" charset="0"/>
                <a:cs typeface="Times New Roman" panose="02020603050405020304" pitchFamily="18" charset="0"/>
              </a:rPr>
              <a:t>Planning to send students home with animals – a rat and a mouse each and a Release of Liability Form (thank you Amy!)</a:t>
            </a:r>
            <a:endPar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69894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
            <a:ext cx="12192000" cy="6860898"/>
          </a:xfrm>
          <a:prstGeom prst="rect">
            <a:avLst/>
          </a:prstGeom>
        </p:spPr>
      </p:pic>
      <p:sp>
        <p:nvSpPr>
          <p:cNvPr id="8" name="TextBox 7">
            <a:extLst>
              <a:ext uri="{FF2B5EF4-FFF2-40B4-BE49-F238E27FC236}">
                <a16:creationId xmlns:a16="http://schemas.microsoft.com/office/drawing/2014/main" id="{BF228EDF-8299-4B23-A388-2B35AD9BE52B}"/>
              </a:ext>
            </a:extLst>
          </p:cNvPr>
          <p:cNvSpPr txBox="1"/>
          <p:nvPr/>
        </p:nvSpPr>
        <p:spPr>
          <a:xfrm>
            <a:off x="3065721" y="148856"/>
            <a:ext cx="6060558"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Veterinary Technology Labs</a:t>
            </a:r>
          </a:p>
        </p:txBody>
      </p:sp>
      <p:pic>
        <p:nvPicPr>
          <p:cNvPr id="3" name="Picture 2">
            <a:extLst>
              <a:ext uri="{FF2B5EF4-FFF2-40B4-BE49-F238E27FC236}">
                <a16:creationId xmlns:a16="http://schemas.microsoft.com/office/drawing/2014/main" id="{A0AE4DEC-A01D-4F0D-A16E-61EF795F1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719" y="3142081"/>
            <a:ext cx="3798562" cy="3657600"/>
          </a:xfrm>
          <a:prstGeom prst="rect">
            <a:avLst/>
          </a:prstGeom>
        </p:spPr>
      </p:pic>
      <p:pic>
        <p:nvPicPr>
          <p:cNvPr id="9" name="Picture 8">
            <a:extLst>
              <a:ext uri="{FF2B5EF4-FFF2-40B4-BE49-F238E27FC236}">
                <a16:creationId xmlns:a16="http://schemas.microsoft.com/office/drawing/2014/main" id="{5E106D85-5449-4CC7-BBB1-931282F4E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740" y="945493"/>
            <a:ext cx="3915163" cy="2936372"/>
          </a:xfrm>
          <a:prstGeom prst="rect">
            <a:avLst/>
          </a:prstGeom>
        </p:spPr>
      </p:pic>
      <p:pic>
        <p:nvPicPr>
          <p:cNvPr id="11" name="Picture 10">
            <a:extLst>
              <a:ext uri="{FF2B5EF4-FFF2-40B4-BE49-F238E27FC236}">
                <a16:creationId xmlns:a16="http://schemas.microsoft.com/office/drawing/2014/main" id="{D5E307B1-6894-4F8E-BD47-97AD4A95F2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642" y="945492"/>
            <a:ext cx="3915162" cy="2936372"/>
          </a:xfrm>
          <a:prstGeom prst="rect">
            <a:avLst/>
          </a:prstGeom>
        </p:spPr>
      </p:pic>
    </p:spTree>
    <p:extLst>
      <p:ext uri="{BB962C8B-B14F-4D97-AF65-F5344CB8AC3E}">
        <p14:creationId xmlns:p14="http://schemas.microsoft.com/office/powerpoint/2010/main" val="2488968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898"/>
          </a:xfrm>
          <a:prstGeom prst="rect">
            <a:avLst/>
          </a:prstGeom>
        </p:spPr>
      </p:pic>
      <p:sp>
        <p:nvSpPr>
          <p:cNvPr id="2" name="TextBox 1">
            <a:extLst>
              <a:ext uri="{FF2B5EF4-FFF2-40B4-BE49-F238E27FC236}">
                <a16:creationId xmlns:a16="http://schemas.microsoft.com/office/drawing/2014/main" id="{4FFD679A-75C7-4119-8A29-3D3D2F6E4209}"/>
              </a:ext>
            </a:extLst>
          </p:cNvPr>
          <p:cNvSpPr txBox="1"/>
          <p:nvPr/>
        </p:nvSpPr>
        <p:spPr>
          <a:xfrm>
            <a:off x="979968" y="148856"/>
            <a:ext cx="10232065"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Precision Machining Labs</a:t>
            </a:r>
          </a:p>
        </p:txBody>
      </p:sp>
      <p:sp>
        <p:nvSpPr>
          <p:cNvPr id="6" name="Rectangle 5">
            <a:extLst>
              <a:ext uri="{FF2B5EF4-FFF2-40B4-BE49-F238E27FC236}">
                <a16:creationId xmlns:a16="http://schemas.microsoft.com/office/drawing/2014/main" id="{46E049B6-F225-418B-B85A-485344598CEC}"/>
              </a:ext>
            </a:extLst>
          </p:cNvPr>
          <p:cNvSpPr/>
          <p:nvPr/>
        </p:nvSpPr>
        <p:spPr>
          <a:xfrm>
            <a:off x="444795" y="1150386"/>
            <a:ext cx="11302409" cy="5663089"/>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Lab courses: all lab courses will utilize Brightspace for lecture, demonstrations where possible, written assignments, and testing</a:t>
            </a:r>
          </a:p>
          <a:p>
            <a:pPr algn="ctr"/>
            <a:endParaRPr lang="en-US"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First Year and Second Year Courses will be offered on opposite days</a:t>
            </a: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Students will be divided with half attending the f2f labs on Tuesdays and half attending on Thursdays. </a:t>
            </a:r>
          </a:p>
          <a:p>
            <a:pPr marL="285750" indent="-285750">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Lab instruction includes the use of simulators. The simulators will be moved and spaced throughout the lab to allow physical distancing of at least 6 feet. Use of simulators will be either by appointment or during the lab time on the days they are scheduled on campus. </a:t>
            </a:r>
          </a:p>
          <a:p>
            <a:pPr marL="285750" indent="-285750">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May cycle in shifts of 3 students at a scheduled time block.</a:t>
            </a:r>
          </a:p>
          <a:p>
            <a:pPr marL="742950" lvl="1" indent="-285750">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OSHA10 training and certification will be fully online and embedded early in the semester.</a:t>
            </a:r>
          </a:p>
          <a:p>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Plexiglass barrier on wheels for the instructor to use when working closely with a student on a machine</a:t>
            </a:r>
          </a:p>
          <a:p>
            <a:pPr marL="285750" indent="-285750">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8907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4FD5B-DA58-42C0-B538-05A8C1F87761}"/>
              </a:ext>
            </a:extLst>
          </p:cNvPr>
          <p:cNvSpPr>
            <a:spLocks noGrp="1"/>
          </p:cNvSpPr>
          <p:nvPr>
            <p:ph type="title"/>
          </p:nvPr>
        </p:nvSpPr>
        <p:spPr/>
        <p:txBody>
          <a:bodyPr/>
          <a:lstStyle/>
          <a:p>
            <a:r>
              <a:rPr lang="en-US" dirty="0"/>
              <a:t>Precision Machining </a:t>
            </a:r>
          </a:p>
        </p:txBody>
      </p:sp>
      <p:pic>
        <p:nvPicPr>
          <p:cNvPr id="5" name="Content Placeholder 4" descr="A close up of an engine&#10;&#10;Description automatically generated">
            <a:extLst>
              <a:ext uri="{FF2B5EF4-FFF2-40B4-BE49-F238E27FC236}">
                <a16:creationId xmlns:a16="http://schemas.microsoft.com/office/drawing/2014/main" id="{A552C357-FE4B-4CF4-B9C9-506C46B49D7A}"/>
              </a:ext>
            </a:extLst>
          </p:cNvPr>
          <p:cNvPicPr>
            <a:picLocks noGrp="1" noChangeAspect="1"/>
          </p:cNvPicPr>
          <p:nvPr>
            <p:ph idx="1"/>
          </p:nvPr>
        </p:nvPicPr>
        <p:blipFill>
          <a:blip r:embed="rId2"/>
          <a:stretch>
            <a:fillRect/>
          </a:stretch>
        </p:blipFill>
        <p:spPr>
          <a:xfrm>
            <a:off x="156903" y="2142705"/>
            <a:ext cx="5014384" cy="3760788"/>
          </a:xfrm>
        </p:spPr>
      </p:pic>
      <p:pic>
        <p:nvPicPr>
          <p:cNvPr id="6" name="Picture 5">
            <a:extLst>
              <a:ext uri="{FF2B5EF4-FFF2-40B4-BE49-F238E27FC236}">
                <a16:creationId xmlns:a16="http://schemas.microsoft.com/office/drawing/2014/main" id="{A4CA6E26-B0F5-4CA3-AEC1-96896194B5DE}"/>
              </a:ext>
            </a:extLst>
          </p:cNvPr>
          <p:cNvPicPr>
            <a:picLocks noChangeAspect="1"/>
          </p:cNvPicPr>
          <p:nvPr/>
        </p:nvPicPr>
        <p:blipFill rotWithShape="1">
          <a:blip r:embed="rId3"/>
          <a:srcRect l="361" t="-5196" r="723" b="23562"/>
          <a:stretch/>
        </p:blipFill>
        <p:spPr>
          <a:xfrm>
            <a:off x="6730182" y="1917290"/>
            <a:ext cx="4586524" cy="3908323"/>
          </a:xfrm>
          <a:prstGeom prst="rect">
            <a:avLst/>
          </a:prstGeom>
        </p:spPr>
      </p:pic>
    </p:spTree>
    <p:extLst>
      <p:ext uri="{BB962C8B-B14F-4D97-AF65-F5344CB8AC3E}">
        <p14:creationId xmlns:p14="http://schemas.microsoft.com/office/powerpoint/2010/main" val="4142458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ECCD7-0605-49A8-8920-4A3B7312BAC0}"/>
              </a:ext>
            </a:extLst>
          </p:cNvPr>
          <p:cNvSpPr>
            <a:spLocks noGrp="1"/>
          </p:cNvSpPr>
          <p:nvPr>
            <p:ph type="title"/>
          </p:nvPr>
        </p:nvSpPr>
        <p:spPr/>
        <p:txBody>
          <a:bodyPr/>
          <a:lstStyle/>
          <a:p>
            <a:r>
              <a:rPr lang="en-US" dirty="0"/>
              <a:t>Challenges for F2F Labs:</a:t>
            </a:r>
          </a:p>
        </p:txBody>
      </p:sp>
      <p:sp>
        <p:nvSpPr>
          <p:cNvPr id="3" name="Content Placeholder 2">
            <a:extLst>
              <a:ext uri="{FF2B5EF4-FFF2-40B4-BE49-F238E27FC236}">
                <a16:creationId xmlns:a16="http://schemas.microsoft.com/office/drawing/2014/main" id="{2B179273-5E29-4A6A-961A-D16AE9D96C2B}"/>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Night sections</a:t>
            </a:r>
          </a:p>
          <a:p>
            <a:pPr>
              <a:lnSpc>
                <a:spcPct val="107000"/>
              </a:lnSpc>
              <a:spcBef>
                <a:spcPts val="0"/>
              </a:spcBef>
              <a:spcAft>
                <a:spcPts val="0"/>
              </a:spcAft>
            </a:pPr>
            <a:endPar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endParaRPr>
          </a:p>
          <a:p>
            <a:pPr>
              <a:lnSpc>
                <a:spcPct val="107000"/>
              </a:lnSpc>
              <a:spcBef>
                <a:spcPts val="0"/>
              </a:spcBef>
              <a:spcAft>
                <a:spcPts val="0"/>
              </a:spcAft>
            </a:pPr>
            <a:endPar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Farms – some are humid with limited air circulation (dairy)</a:t>
            </a:r>
          </a:p>
          <a:p>
            <a:pPr marL="342900" marR="0" lvl="0" indent="-342900">
              <a:lnSpc>
                <a:spcPct val="107000"/>
              </a:lnSpc>
              <a:spcBef>
                <a:spcPts val="0"/>
              </a:spcBef>
              <a:spcAft>
                <a:spcPts val="800"/>
              </a:spcAft>
              <a:buFont typeface="Symbol" panose="05050102010706020507" pitchFamily="18" charset="2"/>
              <a:buChar char=""/>
            </a:pPr>
            <a:endParaRPr lang="en-US" sz="1800" dirty="0">
              <a:solidFill>
                <a:schemeClr val="tx1"/>
              </a:solidFill>
              <a:latin typeface="Century Schoolbook" panose="020406040505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“Lending” an</a:t>
            </a:r>
            <a:r>
              <a:rPr lang="en-US" sz="1800" dirty="0">
                <a:solidFill>
                  <a:schemeClr val="tx1"/>
                </a:solidFill>
                <a:latin typeface="Century Schoolbook" panose="02040604050505020304" pitchFamily="18" charset="0"/>
                <a:ea typeface="Calibri" panose="020F0502020204030204" pitchFamily="34" charset="0"/>
                <a:cs typeface="Times New Roman" panose="02020603050405020304" pitchFamily="18" charset="0"/>
              </a:rPr>
              <a:t>imals for Vet Tech students</a:t>
            </a:r>
            <a:endPar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800" dirty="0">
              <a:solidFill>
                <a:schemeClr val="tx1"/>
              </a:solidFill>
              <a:latin typeface="Century Schoolbook" panose="020406040505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endPar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0122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95A39-0694-4D94-8A34-677DEAE58459}"/>
              </a:ext>
            </a:extLst>
          </p:cNvPr>
          <p:cNvSpPr>
            <a:spLocks noGrp="1"/>
          </p:cNvSpPr>
          <p:nvPr>
            <p:ph type="title"/>
          </p:nvPr>
        </p:nvSpPr>
        <p:spPr/>
        <p:txBody>
          <a:bodyPr/>
          <a:lstStyle/>
          <a:p>
            <a:r>
              <a:rPr lang="en-US" sz="1800" dirty="0">
                <a:effectLst/>
                <a:latin typeface="Century Schoolbook" panose="02040604050505020304" pitchFamily="18" charset="0"/>
                <a:ea typeface="Calibri" panose="020F0502020204030204" pitchFamily="34" charset="0"/>
                <a:cs typeface="Times New Roman" panose="02020603050405020304" pitchFamily="18" charset="0"/>
              </a:rPr>
              <a:t/>
            </a:r>
            <a:br>
              <a:rPr lang="en-US" sz="1800" dirty="0">
                <a:effectLst/>
                <a:latin typeface="Century Schoolbook" panose="02040604050505020304" pitchFamily="18" charset="0"/>
                <a:ea typeface="Calibri" panose="020F0502020204030204" pitchFamily="34" charset="0"/>
                <a:cs typeface="Times New Roman" panose="02020603050405020304" pitchFamily="18" charset="0"/>
              </a:rPr>
            </a:br>
            <a:r>
              <a:rPr lang="en-US" sz="4800" dirty="0">
                <a:latin typeface="Century Schoolbook" panose="02040604050505020304" pitchFamily="18" charset="0"/>
                <a:ea typeface="Calibri" panose="020F0502020204030204" pitchFamily="34" charset="0"/>
                <a:cs typeface="Times New Roman" panose="02020603050405020304" pitchFamily="18" charset="0"/>
              </a:rPr>
              <a:t>Additional Costs: Limited</a:t>
            </a:r>
            <a:endParaRPr lang="en-US" dirty="0"/>
          </a:p>
        </p:txBody>
      </p:sp>
      <p:sp>
        <p:nvSpPr>
          <p:cNvPr id="3" name="Content Placeholder 2">
            <a:extLst>
              <a:ext uri="{FF2B5EF4-FFF2-40B4-BE49-F238E27FC236}">
                <a16:creationId xmlns:a16="http://schemas.microsoft.com/office/drawing/2014/main" id="{6C1698F1-7A72-4496-95B5-0BA92E8EB333}"/>
              </a:ext>
            </a:extLst>
          </p:cNvPr>
          <p:cNvSpPr>
            <a:spLocks noGrp="1"/>
          </p:cNvSpPr>
          <p:nvPr>
            <p:ph idx="1"/>
          </p:nvPr>
        </p:nvSpPr>
        <p:spPr/>
        <p:txBody>
          <a:bodyPr/>
          <a:lstStyle/>
          <a:p>
            <a:pPr marR="0" lvl="0">
              <a:lnSpc>
                <a:spcPct val="200000"/>
              </a:lnSpc>
              <a:spcBef>
                <a:spcPts val="0"/>
              </a:spcBef>
              <a:spcAft>
                <a:spcPts val="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Some additional costs for purchasing food to use for demonstration videos</a:t>
            </a:r>
          </a:p>
          <a:p>
            <a:pPr marR="0" lvl="0">
              <a:lnSpc>
                <a:spcPct val="200000"/>
              </a:lnSpc>
              <a:spcBef>
                <a:spcPts val="0"/>
              </a:spcBef>
              <a:spcAft>
                <a:spcPts val="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Separation of toolboxes and tools </a:t>
            </a:r>
          </a:p>
          <a:p>
            <a:pPr marR="0" lvl="0">
              <a:lnSpc>
                <a:spcPct val="200000"/>
              </a:lnSpc>
              <a:spcBef>
                <a:spcPts val="0"/>
              </a:spcBef>
              <a:spcAft>
                <a:spcPts val="80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No additional teaching schedules for full-time faculty</a:t>
            </a:r>
          </a:p>
          <a:p>
            <a:pPr marR="0" lvl="0">
              <a:lnSpc>
                <a:spcPct val="200000"/>
              </a:lnSpc>
              <a:spcBef>
                <a:spcPts val="0"/>
              </a:spcBef>
              <a:spcAft>
                <a:spcPts val="800"/>
              </a:spcAft>
              <a:buFont typeface="Wingdings" panose="05000000000000000000" pitchFamily="2" charset="2"/>
              <a:buChar char="§"/>
            </a:pPr>
            <a:r>
              <a:rPr lang="en-US" sz="1800" dirty="0">
                <a:solidFill>
                  <a:schemeClr val="tx1"/>
                </a:solidFill>
                <a:effectLst/>
                <a:latin typeface="Century Schoolbook" panose="02040604050505020304" pitchFamily="18" charset="0"/>
                <a:ea typeface="Calibri" panose="020F0502020204030204" pitchFamily="34" charset="0"/>
                <a:cs typeface="Times New Roman" panose="02020603050405020304" pitchFamily="18" charset="0"/>
              </a:rPr>
              <a:t>Three additional labs added to Vet Tech (adjunct &amp; lab assistants)</a:t>
            </a:r>
          </a:p>
        </p:txBody>
      </p:sp>
    </p:spTree>
    <p:extLst>
      <p:ext uri="{BB962C8B-B14F-4D97-AF65-F5344CB8AC3E}">
        <p14:creationId xmlns:p14="http://schemas.microsoft.com/office/powerpoint/2010/main" val="1151760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DB78-E463-4E7E-A37F-111C0DA2B638}"/>
              </a:ext>
            </a:extLst>
          </p:cNvPr>
          <p:cNvSpPr>
            <a:spLocks noGrp="1"/>
          </p:cNvSpPr>
          <p:nvPr>
            <p:ph type="title"/>
          </p:nvPr>
        </p:nvSpPr>
        <p:spPr/>
        <p:txBody>
          <a:bodyPr/>
          <a:lstStyle/>
          <a:p>
            <a:r>
              <a:rPr lang="en-US"/>
              <a:t>Workforce </a:t>
            </a:r>
          </a:p>
        </p:txBody>
      </p:sp>
      <p:sp>
        <p:nvSpPr>
          <p:cNvPr id="3" name="Content Placeholder 2">
            <a:extLst>
              <a:ext uri="{FF2B5EF4-FFF2-40B4-BE49-F238E27FC236}">
                <a16:creationId xmlns:a16="http://schemas.microsoft.com/office/drawing/2014/main" id="{8EDB324E-ADCC-486F-9C20-DB9128AAC8BE}"/>
              </a:ext>
            </a:extLst>
          </p:cNvPr>
          <p:cNvSpPr>
            <a:spLocks noGrp="1"/>
          </p:cNvSpPr>
          <p:nvPr>
            <p:ph idx="1"/>
          </p:nvPr>
        </p:nvSpPr>
        <p:spPr/>
        <p:txBody>
          <a:bodyPr>
            <a:normAutofit/>
          </a:bodyPr>
          <a:lstStyle/>
          <a:p>
            <a:r>
              <a:rPr lang="en-US" sz="2000" dirty="0">
                <a:solidFill>
                  <a:schemeClr val="tx1"/>
                </a:solidFill>
                <a:latin typeface="Century Schoolbook" panose="02040604050505020304" pitchFamily="18" charset="0"/>
              </a:rPr>
              <a:t>Online except for:</a:t>
            </a:r>
          </a:p>
          <a:p>
            <a:pPr>
              <a:buFont typeface="Wingdings" panose="05000000000000000000" pitchFamily="2" charset="2"/>
              <a:buChar char="§"/>
            </a:pPr>
            <a:r>
              <a:rPr lang="en-US" sz="2000" dirty="0">
                <a:solidFill>
                  <a:schemeClr val="tx1"/>
                </a:solidFill>
                <a:latin typeface="Century Schoolbook" panose="02040604050505020304" pitchFamily="18" charset="0"/>
              </a:rPr>
              <a:t>Phlebotomy Labs on campus; groups of 5 at a time</a:t>
            </a:r>
          </a:p>
          <a:p>
            <a:pPr>
              <a:buFont typeface="Wingdings" panose="05000000000000000000" pitchFamily="2" charset="2"/>
              <a:buChar char="§"/>
            </a:pPr>
            <a:r>
              <a:rPr lang="en-US" sz="2000" dirty="0">
                <a:solidFill>
                  <a:schemeClr val="tx1"/>
                </a:solidFill>
                <a:latin typeface="Century Schoolbook" panose="02040604050505020304" pitchFamily="18" charset="0"/>
              </a:rPr>
              <a:t>Medical Assisting; 5 workforce students have been added to our online and F2F labs</a:t>
            </a:r>
          </a:p>
        </p:txBody>
      </p:sp>
    </p:spTree>
    <p:extLst>
      <p:ext uri="{BB962C8B-B14F-4D97-AF65-F5344CB8AC3E}">
        <p14:creationId xmlns:p14="http://schemas.microsoft.com/office/powerpoint/2010/main" val="2684323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
            <a:ext cx="12192000" cy="6860898"/>
          </a:xfrm>
          <a:prstGeom prst="rect">
            <a:avLst/>
          </a:prstGeom>
        </p:spPr>
      </p:pic>
      <p:sp>
        <p:nvSpPr>
          <p:cNvPr id="8" name="TextBox 7">
            <a:extLst>
              <a:ext uri="{FF2B5EF4-FFF2-40B4-BE49-F238E27FC236}">
                <a16:creationId xmlns:a16="http://schemas.microsoft.com/office/drawing/2014/main" id="{BF228EDF-8299-4B23-A388-2B35AD9BE52B}"/>
              </a:ext>
            </a:extLst>
          </p:cNvPr>
          <p:cNvSpPr txBox="1"/>
          <p:nvPr/>
        </p:nvSpPr>
        <p:spPr>
          <a:xfrm>
            <a:off x="3065721" y="148856"/>
            <a:ext cx="6060558"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Phlebotomy Labs</a:t>
            </a:r>
          </a:p>
        </p:txBody>
      </p:sp>
      <p:pic>
        <p:nvPicPr>
          <p:cNvPr id="4" name="Picture 3">
            <a:extLst>
              <a:ext uri="{FF2B5EF4-FFF2-40B4-BE49-F238E27FC236}">
                <a16:creationId xmlns:a16="http://schemas.microsoft.com/office/drawing/2014/main" id="{AC7138A4-FDB1-44D0-BC76-AF5F89B1D2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99669" y="1337767"/>
            <a:ext cx="3138216" cy="2353662"/>
          </a:xfrm>
          <a:prstGeom prst="rect">
            <a:avLst/>
          </a:prstGeom>
        </p:spPr>
      </p:pic>
      <p:pic>
        <p:nvPicPr>
          <p:cNvPr id="7" name="Picture 6">
            <a:extLst>
              <a:ext uri="{FF2B5EF4-FFF2-40B4-BE49-F238E27FC236}">
                <a16:creationId xmlns:a16="http://schemas.microsoft.com/office/drawing/2014/main" id="{CA32B2A2-B9BB-4A21-BA53-01D318FD2A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64665" y="945492"/>
            <a:ext cx="3462670" cy="2597003"/>
          </a:xfrm>
          <a:prstGeom prst="rect">
            <a:avLst/>
          </a:prstGeom>
        </p:spPr>
      </p:pic>
      <p:pic>
        <p:nvPicPr>
          <p:cNvPr id="12" name="Picture 11">
            <a:extLst>
              <a:ext uri="{FF2B5EF4-FFF2-40B4-BE49-F238E27FC236}">
                <a16:creationId xmlns:a16="http://schemas.microsoft.com/office/drawing/2014/main" id="{32A5B8D5-72E0-4597-B461-60C7EAAA660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777275" y="3635527"/>
            <a:ext cx="2350008" cy="3133344"/>
          </a:xfrm>
          <a:prstGeom prst="rect">
            <a:avLst/>
          </a:prstGeom>
        </p:spPr>
      </p:pic>
      <p:pic>
        <p:nvPicPr>
          <p:cNvPr id="14" name="Picture 13">
            <a:extLst>
              <a:ext uri="{FF2B5EF4-FFF2-40B4-BE49-F238E27FC236}">
                <a16:creationId xmlns:a16="http://schemas.microsoft.com/office/drawing/2014/main" id="{E027E10D-8F8F-49D3-A4DF-3250E0F76C0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a:off x="6673049" y="4027195"/>
            <a:ext cx="3133344" cy="2350008"/>
          </a:xfrm>
          <a:prstGeom prst="rect">
            <a:avLst/>
          </a:prstGeom>
        </p:spPr>
      </p:pic>
      <p:pic>
        <p:nvPicPr>
          <p:cNvPr id="16" name="Picture 15">
            <a:extLst>
              <a:ext uri="{FF2B5EF4-FFF2-40B4-BE49-F238E27FC236}">
                <a16:creationId xmlns:a16="http://schemas.microsoft.com/office/drawing/2014/main" id="{7D41E32C-89E0-4229-B204-182E44393D0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400000">
            <a:off x="9153452" y="1337767"/>
            <a:ext cx="3138217" cy="2353663"/>
          </a:xfrm>
          <a:prstGeom prst="rect">
            <a:avLst/>
          </a:prstGeom>
        </p:spPr>
      </p:pic>
    </p:spTree>
    <p:extLst>
      <p:ext uri="{BB962C8B-B14F-4D97-AF65-F5344CB8AC3E}">
        <p14:creationId xmlns:p14="http://schemas.microsoft.com/office/powerpoint/2010/main" val="1404482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7D83-4D2E-4AF4-98EC-D9A7BAF3A610}"/>
              </a:ext>
            </a:extLst>
          </p:cNvPr>
          <p:cNvSpPr>
            <a:spLocks noGrp="1"/>
          </p:cNvSpPr>
          <p:nvPr>
            <p:ph type="title"/>
          </p:nvPr>
        </p:nvSpPr>
        <p:spPr/>
        <p:txBody>
          <a:bodyPr>
            <a:normAutofit/>
          </a:bodyPr>
          <a:lstStyle/>
          <a:p>
            <a:r>
              <a:rPr lang="en-US" sz="4400" b="1" dirty="0">
                <a:effectLst/>
                <a:latin typeface="Century Schoolbook" panose="02040604050505020304" pitchFamily="18" charset="0"/>
                <a:ea typeface="Calibri" panose="020F0502020204030204" pitchFamily="34" charset="0"/>
                <a:cs typeface="Times New Roman" panose="02020603050405020304" pitchFamily="18" charset="0"/>
              </a:rPr>
              <a:t>Academic Support for Students:</a:t>
            </a:r>
            <a:endParaRPr lang="en-US" sz="4400" dirty="0"/>
          </a:p>
        </p:txBody>
      </p:sp>
      <p:sp>
        <p:nvSpPr>
          <p:cNvPr id="3" name="Content Placeholder 2">
            <a:extLst>
              <a:ext uri="{FF2B5EF4-FFF2-40B4-BE49-F238E27FC236}">
                <a16:creationId xmlns:a16="http://schemas.microsoft.com/office/drawing/2014/main" id="{13FB5820-E381-4952-891F-E70433F6C272}"/>
              </a:ext>
            </a:extLst>
          </p:cNvPr>
          <p:cNvSpPr>
            <a:spLocks noGrp="1"/>
          </p:cNvSpPr>
          <p:nvPr>
            <p:ph idx="1"/>
          </p:nvPr>
        </p:nvSpPr>
        <p:spPr/>
        <p:txBody>
          <a:bodyPr/>
          <a:lstStyle/>
          <a:p>
            <a:pPr marL="0" marR="0" indent="0">
              <a:lnSpc>
                <a:spcPct val="107000"/>
              </a:lnSpc>
              <a:spcBef>
                <a:spcPts val="0"/>
              </a:spcBef>
              <a:spcAft>
                <a:spcPts val="800"/>
              </a:spcAft>
              <a:buNone/>
            </a:pPr>
            <a:r>
              <a:rPr lang="en-US" sz="1800" dirty="0">
                <a:effectLst/>
                <a:latin typeface="Century Schoolbook" panose="02040604050505020304" pitchFamily="18" charset="0"/>
                <a:ea typeface="Calibri" panose="020F0502020204030204" pitchFamily="34" charset="0"/>
                <a:cs typeface="Times New Roman" panose="02020603050405020304" pitchFamily="18" charset="0"/>
              </a:rPr>
              <a:t>All academic support services are prepared to support students remotely and with limite</a:t>
            </a:r>
            <a:r>
              <a:rPr lang="en-US" sz="1800" dirty="0">
                <a:latin typeface="Century Schoolbook" panose="02040604050505020304" pitchFamily="18" charset="0"/>
                <a:ea typeface="Calibri" panose="020F0502020204030204" pitchFamily="34" charset="0"/>
                <a:cs typeface="Times New Roman" panose="02020603050405020304" pitchFamily="18" charset="0"/>
              </a:rPr>
              <a:t>d F2F options by appointment. (Student Success Commons/Library, </a:t>
            </a:r>
            <a:r>
              <a:rPr lang="en-US" sz="1800" dirty="0" err="1">
                <a:latin typeface="Century Schoolbook" panose="02040604050505020304" pitchFamily="18" charset="0"/>
                <a:ea typeface="Calibri" panose="020F0502020204030204" pitchFamily="34" charset="0"/>
                <a:cs typeface="Times New Roman" panose="02020603050405020304" pitchFamily="18" charset="0"/>
              </a:rPr>
              <a:t>TRiO</a:t>
            </a:r>
            <a:r>
              <a:rPr lang="en-US" sz="1800" dirty="0">
                <a:latin typeface="Century Schoolbook" panose="02040604050505020304" pitchFamily="18" charset="0"/>
                <a:ea typeface="Calibri" panose="020F0502020204030204" pitchFamily="34" charset="0"/>
                <a:cs typeface="Times New Roman" panose="02020603050405020304" pitchFamily="18" charset="0"/>
              </a:rPr>
              <a:t>, Disability Services)</a:t>
            </a:r>
          </a:p>
          <a:p>
            <a:pPr marL="0" marR="0" indent="0">
              <a:lnSpc>
                <a:spcPct val="107000"/>
              </a:lnSpc>
              <a:spcBef>
                <a:spcPts val="0"/>
              </a:spcBef>
              <a:spcAft>
                <a:spcPts val="800"/>
              </a:spcAft>
              <a:buNone/>
            </a:pPr>
            <a:r>
              <a:rPr lang="en-US" sz="1800" b="1" dirty="0">
                <a:effectLst/>
                <a:latin typeface="Century Schoolbook" panose="02040604050505020304" pitchFamily="18" charset="0"/>
                <a:ea typeface="Calibri" panose="020F0502020204030204" pitchFamily="34" charset="0"/>
                <a:cs typeface="Times New Roman" panose="02020603050405020304" pitchFamily="18" charset="0"/>
              </a:rPr>
              <a:t>Students:</a:t>
            </a:r>
          </a:p>
          <a:p>
            <a:pPr>
              <a:lnSpc>
                <a:spcPct val="107000"/>
              </a:lnSpc>
              <a:spcBef>
                <a:spcPts val="0"/>
              </a:spcBef>
              <a:spcAft>
                <a:spcPts val="800"/>
              </a:spcAft>
              <a:buFont typeface="Wingdings" panose="05000000000000000000" pitchFamily="2" charset="2"/>
              <a:buChar char="§"/>
            </a:pPr>
            <a:r>
              <a:rPr lang="en-US" sz="2000" dirty="0">
                <a:effectLst/>
                <a:latin typeface="Century Schoolbook" panose="02040604050505020304" pitchFamily="18" charset="0"/>
                <a:ea typeface="Calibri" panose="020F0502020204030204" pitchFamily="34" charset="0"/>
                <a:cs typeface="Times New Roman" panose="02020603050405020304" pitchFamily="18" charset="0"/>
              </a:rPr>
              <a:t>library resources and instruction</a:t>
            </a:r>
          </a:p>
          <a:p>
            <a:pPr>
              <a:lnSpc>
                <a:spcPct val="107000"/>
              </a:lnSpc>
              <a:spcBef>
                <a:spcPts val="0"/>
              </a:spcBef>
              <a:spcAft>
                <a:spcPts val="800"/>
              </a:spcAft>
              <a:buFont typeface="Wingdings" panose="05000000000000000000" pitchFamily="2" charset="2"/>
              <a:buChar char="§"/>
            </a:pPr>
            <a:r>
              <a:rPr lang="en-US" sz="2000" dirty="0">
                <a:effectLst/>
                <a:latin typeface="Century Schoolbook" panose="02040604050505020304" pitchFamily="18" charset="0"/>
                <a:ea typeface="Calibri" panose="020F0502020204030204" pitchFamily="34" charset="0"/>
                <a:cs typeface="Times New Roman" panose="02020603050405020304" pitchFamily="18" charset="0"/>
              </a:rPr>
              <a:t>tutoring and mentoring</a:t>
            </a:r>
          </a:p>
          <a:p>
            <a:pPr>
              <a:lnSpc>
                <a:spcPct val="107000"/>
              </a:lnSpc>
              <a:spcBef>
                <a:spcPts val="0"/>
              </a:spcBef>
              <a:spcAft>
                <a:spcPts val="800"/>
              </a:spcAft>
              <a:buFont typeface="Wingdings" panose="05000000000000000000" pitchFamily="2" charset="2"/>
              <a:buChar char="§"/>
            </a:pPr>
            <a:r>
              <a:rPr lang="en-US" sz="2000" dirty="0">
                <a:effectLst/>
                <a:latin typeface="Century Schoolbook" panose="02040604050505020304" pitchFamily="18" charset="0"/>
                <a:ea typeface="Calibri" panose="020F0502020204030204" pitchFamily="34" charset="0"/>
                <a:cs typeface="Times New Roman" panose="02020603050405020304" pitchFamily="18" charset="0"/>
              </a:rPr>
              <a:t>support for online students </a:t>
            </a:r>
          </a:p>
          <a:p>
            <a:pPr>
              <a:lnSpc>
                <a:spcPct val="107000"/>
              </a:lnSpc>
              <a:spcBef>
                <a:spcPts val="0"/>
              </a:spcBef>
              <a:spcAft>
                <a:spcPts val="800"/>
              </a:spcAft>
              <a:buFont typeface="Wingdings" panose="05000000000000000000" pitchFamily="2" charset="2"/>
              <a:buChar char="§"/>
            </a:pPr>
            <a:r>
              <a:rPr lang="en-US" sz="2000" dirty="0">
                <a:latin typeface="Century Schoolbook" panose="02040604050505020304" pitchFamily="18" charset="0"/>
                <a:ea typeface="Calibri" panose="020F0502020204030204" pitchFamily="34" charset="0"/>
                <a:cs typeface="Times New Roman" panose="02020603050405020304" pitchFamily="18" charset="0"/>
              </a:rPr>
              <a:t>d</a:t>
            </a:r>
            <a:r>
              <a:rPr lang="en-US" sz="2000" dirty="0">
                <a:effectLst/>
                <a:latin typeface="Century Schoolbook" panose="02040604050505020304" pitchFamily="18" charset="0"/>
                <a:ea typeface="Calibri" panose="020F0502020204030204" pitchFamily="34" charset="0"/>
                <a:cs typeface="Times New Roman" panose="02020603050405020304" pitchFamily="18" charset="0"/>
              </a:rPr>
              <a:t>isability services</a:t>
            </a:r>
          </a:p>
          <a:p>
            <a:endParaRPr lang="en-US" dirty="0"/>
          </a:p>
        </p:txBody>
      </p:sp>
    </p:spTree>
    <p:extLst>
      <p:ext uri="{BB962C8B-B14F-4D97-AF65-F5344CB8AC3E}">
        <p14:creationId xmlns:p14="http://schemas.microsoft.com/office/powerpoint/2010/main" val="2230470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
            <a:ext cx="12192000" cy="6860898"/>
          </a:xfrm>
          <a:prstGeom prst="rect">
            <a:avLst/>
          </a:prstGeom>
        </p:spPr>
      </p:pic>
      <p:sp>
        <p:nvSpPr>
          <p:cNvPr id="2" name="TextBox 1">
            <a:extLst>
              <a:ext uri="{FF2B5EF4-FFF2-40B4-BE49-F238E27FC236}">
                <a16:creationId xmlns:a16="http://schemas.microsoft.com/office/drawing/2014/main" id="{4FFD679A-75C7-4119-8A29-3D3D2F6E4209}"/>
              </a:ext>
            </a:extLst>
          </p:cNvPr>
          <p:cNvSpPr txBox="1"/>
          <p:nvPr/>
        </p:nvSpPr>
        <p:spPr>
          <a:xfrm>
            <a:off x="4352261" y="148856"/>
            <a:ext cx="3487479"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Sources</a:t>
            </a:r>
          </a:p>
        </p:txBody>
      </p:sp>
      <p:sp>
        <p:nvSpPr>
          <p:cNvPr id="3" name="TextBox 2">
            <a:extLst>
              <a:ext uri="{FF2B5EF4-FFF2-40B4-BE49-F238E27FC236}">
                <a16:creationId xmlns:a16="http://schemas.microsoft.com/office/drawing/2014/main" id="{DA517B88-F213-4ADA-AD72-ACEDB368DB4C}"/>
              </a:ext>
            </a:extLst>
          </p:cNvPr>
          <p:cNvSpPr txBox="1"/>
          <p:nvPr/>
        </p:nvSpPr>
        <p:spPr>
          <a:xfrm>
            <a:off x="444795" y="945492"/>
            <a:ext cx="11302410" cy="5262979"/>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York County Community College wishes to express its gratitude to the following sources of information and individuals who aided in the preparation of the College’s Re-opening plans:</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Open Smart EDU COVID-19 Planning Guide </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Center for Health Security Johns Hopkins Bloomberg School of Public Health</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Tuscany Strategy consulting</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Council for Higher Education Accreditation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Maine Center for Disease Control and Prevention Guidance on Prevention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US CDC Communities, Schools, Workplaces and Events COVID-19</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US CDC Guidance for Institutes of Higher Education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OSHA Workplace Guidance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EPA/CDC Guidance for Cleaning and Disinfecting</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American College Health Association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State of Maine (COVID 19)</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State of Maine Governor’s Executive Orders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Maine Community College System Leadership and Staff</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https://www.mccs.me.edu/wpcontent/uploads/MCCS-employee-guidance-3.18.20.docx-1.pdf</a:t>
            </a:r>
            <a:endParaRPr lang="en-US" sz="1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https://www.mccs.me.edu/wp-content/uploads/Mccs-employee-guidance-March-26.pdf</a:t>
            </a:r>
            <a:endParaRPr lang="en-US" sz="1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https://www.nytimes.com/wirecutter/blog/brass-touch-tool-instagram/</a:t>
            </a:r>
            <a:endParaRPr lang="en-US" sz="1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99936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8E471-A999-4463-B88E-BC1307F38584}"/>
              </a:ext>
            </a:extLst>
          </p:cNvPr>
          <p:cNvSpPr>
            <a:spLocks noGrp="1"/>
          </p:cNvSpPr>
          <p:nvPr>
            <p:ph type="title"/>
          </p:nvPr>
        </p:nvSpPr>
        <p:spPr/>
        <p:txBody>
          <a:bodyPr/>
          <a:lstStyle/>
          <a:p>
            <a:r>
              <a:rPr lang="en-US" sz="4400" b="1" dirty="0">
                <a:effectLst/>
                <a:latin typeface="Century Schoolbook" panose="02040604050505020304" pitchFamily="18" charset="0"/>
                <a:ea typeface="Calibri" panose="020F0502020204030204" pitchFamily="34" charset="0"/>
                <a:cs typeface="Times New Roman" panose="02020603050405020304" pitchFamily="18" charset="0"/>
              </a:rPr>
              <a:t>Academic Support for Faculty:</a:t>
            </a:r>
            <a:endParaRPr lang="en-US" dirty="0"/>
          </a:p>
        </p:txBody>
      </p:sp>
      <p:sp>
        <p:nvSpPr>
          <p:cNvPr id="3" name="Content Placeholder 2">
            <a:extLst>
              <a:ext uri="{FF2B5EF4-FFF2-40B4-BE49-F238E27FC236}">
                <a16:creationId xmlns:a16="http://schemas.microsoft.com/office/drawing/2014/main" id="{62CECA8B-6205-485C-A8B3-B17E1DA9F991}"/>
              </a:ext>
            </a:extLst>
          </p:cNvPr>
          <p:cNvSpPr>
            <a:spLocks noGrp="1"/>
          </p:cNvSpPr>
          <p:nvPr>
            <p:ph idx="1"/>
          </p:nvPr>
        </p:nvSpPr>
        <p:spPr/>
        <p:txBody>
          <a:bodyPr/>
          <a:lstStyle/>
          <a:p>
            <a:r>
              <a:rPr lang="en-US" sz="2000" dirty="0">
                <a:effectLst/>
                <a:latin typeface="Century Schoolbook" panose="02040604050505020304" pitchFamily="18" charset="0"/>
                <a:ea typeface="Calibri" panose="020F0502020204030204" pitchFamily="34" charset="0"/>
                <a:cs typeface="Times New Roman" panose="02020603050405020304" pitchFamily="18" charset="0"/>
              </a:rPr>
              <a:t>All academic support services are prepared to support faculty remotely and with limite</a:t>
            </a:r>
            <a:r>
              <a:rPr lang="en-US" sz="2000" dirty="0">
                <a:latin typeface="Century Schoolbook" panose="02040604050505020304" pitchFamily="18" charset="0"/>
                <a:ea typeface="Calibri" panose="020F0502020204030204" pitchFamily="34" charset="0"/>
                <a:cs typeface="Times New Roman" panose="02020603050405020304" pitchFamily="18" charset="0"/>
              </a:rPr>
              <a:t>d F2F options by appointment. </a:t>
            </a:r>
            <a:endParaRPr lang="en-US" sz="2000" dirty="0">
              <a:effectLst/>
              <a:latin typeface="Century Schoolbook" panose="02040604050505020304" pitchFamily="18" charset="0"/>
              <a:ea typeface="Calibri" panose="020F0502020204030204" pitchFamily="34" charset="0"/>
              <a:cs typeface="Times New Roman" panose="02020603050405020304" pitchFamily="18" charset="0"/>
            </a:endParaRPr>
          </a:p>
          <a:p>
            <a:pPr>
              <a:buFont typeface="Wingdings" panose="05000000000000000000" pitchFamily="2" charset="2"/>
              <a:buChar char="§"/>
            </a:pPr>
            <a:r>
              <a:rPr lang="en-US" sz="2000" dirty="0">
                <a:effectLst/>
                <a:latin typeface="Century Schoolbook" panose="02040604050505020304" pitchFamily="18" charset="0"/>
                <a:ea typeface="Calibri" panose="020F0502020204030204" pitchFamily="34" charset="0"/>
                <a:cs typeface="Times New Roman" panose="02020603050405020304" pitchFamily="18" charset="0"/>
              </a:rPr>
              <a:t>new instructor orientation</a:t>
            </a:r>
          </a:p>
          <a:p>
            <a:pPr>
              <a:buFont typeface="Wingdings" panose="05000000000000000000" pitchFamily="2" charset="2"/>
              <a:buChar char="§"/>
            </a:pPr>
            <a:r>
              <a:rPr lang="en-US" sz="2000" dirty="0">
                <a:effectLst/>
                <a:latin typeface="Century Schoolbook" panose="02040604050505020304" pitchFamily="18" charset="0"/>
                <a:ea typeface="Calibri" panose="020F0502020204030204" pitchFamily="34" charset="0"/>
                <a:cs typeface="Times New Roman" panose="02020603050405020304" pitchFamily="18" charset="0"/>
              </a:rPr>
              <a:t>online instructional assistance </a:t>
            </a:r>
          </a:p>
          <a:p>
            <a:pPr>
              <a:buFont typeface="Wingdings" panose="05000000000000000000" pitchFamily="2" charset="2"/>
              <a:buChar char="§"/>
            </a:pPr>
            <a:r>
              <a:rPr lang="en-US" sz="2000" dirty="0">
                <a:latin typeface="Century Schoolbook" panose="02040604050505020304" pitchFamily="18" charset="0"/>
                <a:ea typeface="Calibri" panose="020F0502020204030204" pitchFamily="34" charset="0"/>
                <a:cs typeface="Times New Roman" panose="02020603050405020304" pitchFamily="18" charset="0"/>
              </a:rPr>
              <a:t>course shell templates</a:t>
            </a:r>
          </a:p>
          <a:p>
            <a:pPr>
              <a:buFont typeface="Wingdings" panose="05000000000000000000" pitchFamily="2" charset="2"/>
              <a:buChar char="§"/>
            </a:pPr>
            <a:r>
              <a:rPr lang="en-US" sz="2000" dirty="0">
                <a:effectLst/>
                <a:latin typeface="Century Schoolbook" panose="02040604050505020304" pitchFamily="18" charset="0"/>
                <a:ea typeface="Calibri" panose="020F0502020204030204" pitchFamily="34" charset="0"/>
                <a:cs typeface="Times New Roman" panose="02020603050405020304" pitchFamily="18" charset="0"/>
              </a:rPr>
              <a:t>professional development</a:t>
            </a:r>
          </a:p>
          <a:p>
            <a:endParaRPr lang="en-US" dirty="0"/>
          </a:p>
        </p:txBody>
      </p:sp>
    </p:spTree>
    <p:extLst>
      <p:ext uri="{BB962C8B-B14F-4D97-AF65-F5344CB8AC3E}">
        <p14:creationId xmlns:p14="http://schemas.microsoft.com/office/powerpoint/2010/main" val="697273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9792-29CF-484B-B215-A78C876FE26B}"/>
              </a:ext>
            </a:extLst>
          </p:cNvPr>
          <p:cNvSpPr>
            <a:spLocks noGrp="1"/>
          </p:cNvSpPr>
          <p:nvPr>
            <p:ph type="title"/>
          </p:nvPr>
        </p:nvSpPr>
        <p:spPr>
          <a:xfrm>
            <a:off x="1066800" y="535668"/>
            <a:ext cx="10058400" cy="4132026"/>
          </a:xfrm>
        </p:spPr>
        <p:txBody>
          <a:bodyPr/>
          <a:lstStyle/>
          <a:p>
            <a:r>
              <a:rPr lang="en-US" dirty="0"/>
              <a:t>We welcome your questions and suggestions…</a:t>
            </a:r>
          </a:p>
        </p:txBody>
      </p:sp>
    </p:spTree>
    <p:extLst>
      <p:ext uri="{BB962C8B-B14F-4D97-AF65-F5344CB8AC3E}">
        <p14:creationId xmlns:p14="http://schemas.microsoft.com/office/powerpoint/2010/main" val="3229515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331DF16-04A4-461C-8489-3421D9026BAE}"/>
              </a:ext>
            </a:extLst>
          </p:cNvPr>
          <p:cNvSpPr>
            <a:spLocks noGrp="1"/>
          </p:cNvSpPr>
          <p:nvPr>
            <p:ph type="title"/>
          </p:nvPr>
        </p:nvSpPr>
        <p:spPr>
          <a:xfrm>
            <a:off x="1393371" y="678821"/>
            <a:ext cx="8376558" cy="1837349"/>
          </a:xfrm>
        </p:spPr>
        <p:txBody>
          <a:bodyPr>
            <a:normAutofit/>
          </a:bodyPr>
          <a:lstStyle/>
          <a:p>
            <a:pPr algn="ctr"/>
            <a:r>
              <a:rPr lang="en-US" sz="3600" b="1" dirty="0">
                <a:solidFill>
                  <a:schemeClr val="tx2"/>
                </a:solidFill>
              </a:rPr>
              <a:t>Preparing to Reopen – Two Location</a:t>
            </a:r>
            <a:r>
              <a:rPr lang="en-US" sz="3600" dirty="0">
                <a:solidFill>
                  <a:schemeClr val="tx2"/>
                </a:solidFill>
              </a:rPr>
              <a:t>s</a:t>
            </a:r>
          </a:p>
        </p:txBody>
      </p:sp>
      <p:sp>
        <p:nvSpPr>
          <p:cNvPr id="3" name="Content Placeholder 2">
            <a:extLst>
              <a:ext uri="{FF2B5EF4-FFF2-40B4-BE49-F238E27FC236}">
                <a16:creationId xmlns:a16="http://schemas.microsoft.com/office/drawing/2014/main" id="{2A8F760E-33F2-4316-A544-E04C20140A9B}"/>
              </a:ext>
            </a:extLst>
          </p:cNvPr>
          <p:cNvSpPr>
            <a:spLocks noGrp="1"/>
          </p:cNvSpPr>
          <p:nvPr>
            <p:ph idx="1"/>
          </p:nvPr>
        </p:nvSpPr>
        <p:spPr>
          <a:xfrm>
            <a:off x="2269671" y="2979336"/>
            <a:ext cx="7832271" cy="2430864"/>
          </a:xfrm>
        </p:spPr>
        <p:txBody>
          <a:bodyPr anchor="t">
            <a:normAutofit/>
          </a:bodyPr>
          <a:lstStyle/>
          <a:p>
            <a:pPr marL="0" indent="0">
              <a:buNone/>
            </a:pPr>
            <a:r>
              <a:rPr lang="en-US" sz="2000" b="1" dirty="0">
                <a:latin typeface="Century Schoolbook" panose="02040604050505020304" pitchFamily="18" charset="0"/>
              </a:rPr>
              <a:t>Leadership Guidance</a:t>
            </a:r>
          </a:p>
          <a:p>
            <a:pPr marL="0" indent="0">
              <a:buNone/>
            </a:pPr>
            <a:r>
              <a:rPr lang="en-US" sz="2000" dirty="0">
                <a:latin typeface="Century Schoolbook" panose="02040604050505020304" pitchFamily="18" charset="0"/>
                <a:cs typeface="Times New Roman" panose="02020603050405020304" pitchFamily="18" charset="0"/>
              </a:rPr>
              <a:t>Discuss enrollment, PPE, signs, cleaning, disinfecting, ventilation, contact tracing, protocols, policies, academic programs, financial resources, forecasting demand for supplies, contractors and supply chain, management and continued oversight, communications.</a:t>
            </a:r>
          </a:p>
          <a:p>
            <a:pPr marL="0" indent="0">
              <a:buNone/>
            </a:pPr>
            <a:endParaRPr lang="en-US" sz="2000" dirty="0">
              <a:solidFill>
                <a:schemeClr val="tx2"/>
              </a:solidFill>
              <a:latin typeface="Times New Roman" panose="02020603050405020304" pitchFamily="18" charset="0"/>
              <a:cs typeface="Times New Roman" panose="02020603050405020304" pitchFamily="18" charset="0"/>
            </a:endParaRPr>
          </a:p>
          <a:p>
            <a:endParaRPr lang="en-US" sz="2000" dirty="0">
              <a:solidFill>
                <a:schemeClr val="tx2"/>
              </a:solidFill>
            </a:endParaRPr>
          </a:p>
          <a:p>
            <a:endParaRPr lang="en-US" sz="2000" dirty="0">
              <a:solidFill>
                <a:schemeClr val="tx2"/>
              </a:solidFill>
            </a:endParaRPr>
          </a:p>
          <a:p>
            <a:pPr marL="285750" indent="-285750">
              <a:buFont typeface="Arial" panose="020B0604020202020204" pitchFamily="34" charset="0"/>
              <a:buChar char="•"/>
            </a:pPr>
            <a:endParaRPr lang="en-US" sz="2000" dirty="0">
              <a:solidFill>
                <a:schemeClr val="tx2"/>
              </a:solidFill>
              <a:latin typeface="Times New Roman" panose="02020603050405020304" pitchFamily="18" charset="0"/>
              <a:cs typeface="Times New Roman" panose="02020603050405020304" pitchFamily="18" charset="0"/>
            </a:endParaRPr>
          </a:p>
          <a:p>
            <a:endParaRPr lang="en-US" sz="2000" dirty="0">
              <a:solidFill>
                <a:schemeClr val="tx2"/>
              </a:solidFill>
            </a:endParaRPr>
          </a:p>
        </p:txBody>
      </p:sp>
      <p:grpSp>
        <p:nvGrpSpPr>
          <p:cNvPr id="2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71280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
            <a:ext cx="12192000" cy="6860898"/>
          </a:xfrm>
          <a:prstGeom prst="rect">
            <a:avLst/>
          </a:prstGeom>
        </p:spPr>
      </p:pic>
      <p:pic>
        <p:nvPicPr>
          <p:cNvPr id="4" name="Picture 3">
            <a:extLst>
              <a:ext uri="{FF2B5EF4-FFF2-40B4-BE49-F238E27FC236}">
                <a16:creationId xmlns:a16="http://schemas.microsoft.com/office/drawing/2014/main" id="{98548AB5-211E-4D54-989E-B7A5FE8956D9}"/>
              </a:ext>
            </a:extLst>
          </p:cNvPr>
          <p:cNvPicPr>
            <a:picLocks noChangeAspect="1"/>
          </p:cNvPicPr>
          <p:nvPr/>
        </p:nvPicPr>
        <p:blipFill>
          <a:blip r:embed="rId3"/>
          <a:stretch>
            <a:fillRect/>
          </a:stretch>
        </p:blipFill>
        <p:spPr>
          <a:xfrm>
            <a:off x="475392" y="1143000"/>
            <a:ext cx="3427663" cy="4572000"/>
          </a:xfrm>
          <a:prstGeom prst="rect">
            <a:avLst/>
          </a:prstGeom>
          <a:ln>
            <a:solidFill>
              <a:schemeClr val="bg2">
                <a:lumMod val="75000"/>
              </a:schemeClr>
            </a:solidFill>
          </a:ln>
        </p:spPr>
      </p:pic>
      <p:pic>
        <p:nvPicPr>
          <p:cNvPr id="6" name="Content Placeholder 3">
            <a:extLst>
              <a:ext uri="{FF2B5EF4-FFF2-40B4-BE49-F238E27FC236}">
                <a16:creationId xmlns:a16="http://schemas.microsoft.com/office/drawing/2014/main" id="{86EEC0F4-A17F-4C93-BC50-4E3A095A161D}"/>
              </a:ext>
            </a:extLst>
          </p:cNvPr>
          <p:cNvPicPr>
            <a:picLocks noChangeAspect="1"/>
          </p:cNvPicPr>
          <p:nvPr/>
        </p:nvPicPr>
        <p:blipFill>
          <a:blip r:embed="rId4"/>
          <a:stretch>
            <a:fillRect/>
          </a:stretch>
        </p:blipFill>
        <p:spPr>
          <a:xfrm rot="5400000">
            <a:off x="3810001" y="1713929"/>
            <a:ext cx="4571999" cy="3430142"/>
          </a:xfrm>
          <a:prstGeom prst="rect">
            <a:avLst/>
          </a:prstGeom>
          <a:ln>
            <a:solidFill>
              <a:schemeClr val="bg2">
                <a:lumMod val="75000"/>
              </a:schemeClr>
            </a:solidFill>
          </a:ln>
        </p:spPr>
      </p:pic>
      <p:pic>
        <p:nvPicPr>
          <p:cNvPr id="7" name="Content Placeholder 3">
            <a:extLst>
              <a:ext uri="{FF2B5EF4-FFF2-40B4-BE49-F238E27FC236}">
                <a16:creationId xmlns:a16="http://schemas.microsoft.com/office/drawing/2014/main" id="{009E6687-E495-4707-88AF-98847A879CB1}"/>
              </a:ext>
            </a:extLst>
          </p:cNvPr>
          <p:cNvPicPr>
            <a:picLocks noChangeAspect="1"/>
          </p:cNvPicPr>
          <p:nvPr/>
        </p:nvPicPr>
        <p:blipFill>
          <a:blip r:embed="rId5"/>
          <a:stretch>
            <a:fillRect/>
          </a:stretch>
        </p:blipFill>
        <p:spPr>
          <a:xfrm rot="5400000">
            <a:off x="7715535" y="1713929"/>
            <a:ext cx="4572002" cy="3430144"/>
          </a:xfrm>
          <a:prstGeom prst="rect">
            <a:avLst/>
          </a:prstGeom>
        </p:spPr>
      </p:pic>
      <p:sp>
        <p:nvSpPr>
          <p:cNvPr id="8" name="TextBox 7">
            <a:extLst>
              <a:ext uri="{FF2B5EF4-FFF2-40B4-BE49-F238E27FC236}">
                <a16:creationId xmlns:a16="http://schemas.microsoft.com/office/drawing/2014/main" id="{5567C782-A295-4C23-A8FD-56460E01E6D0}"/>
              </a:ext>
            </a:extLst>
          </p:cNvPr>
          <p:cNvSpPr txBox="1"/>
          <p:nvPr/>
        </p:nvSpPr>
        <p:spPr>
          <a:xfrm>
            <a:off x="3887972" y="148856"/>
            <a:ext cx="4416056"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Campus Entrances</a:t>
            </a:r>
          </a:p>
        </p:txBody>
      </p:sp>
    </p:spTree>
    <p:extLst>
      <p:ext uri="{BB962C8B-B14F-4D97-AF65-F5344CB8AC3E}">
        <p14:creationId xmlns:p14="http://schemas.microsoft.com/office/powerpoint/2010/main" val="2468869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
            <a:ext cx="12192000" cy="6860898"/>
          </a:xfrm>
          <a:prstGeom prst="rect">
            <a:avLst/>
          </a:prstGeom>
        </p:spPr>
      </p:pic>
      <p:pic>
        <p:nvPicPr>
          <p:cNvPr id="8" name="Content Placeholder 3">
            <a:extLst>
              <a:ext uri="{FF2B5EF4-FFF2-40B4-BE49-F238E27FC236}">
                <a16:creationId xmlns:a16="http://schemas.microsoft.com/office/drawing/2014/main" id="{7B04C365-5F01-4365-9BE7-E17A4A1B03B2}"/>
              </a:ext>
            </a:extLst>
          </p:cNvPr>
          <p:cNvPicPr>
            <a:picLocks noChangeAspect="1"/>
          </p:cNvPicPr>
          <p:nvPr/>
        </p:nvPicPr>
        <p:blipFill>
          <a:blip r:embed="rId3"/>
          <a:stretch>
            <a:fillRect/>
          </a:stretch>
        </p:blipFill>
        <p:spPr>
          <a:xfrm rot="5400000">
            <a:off x="-95537" y="1713928"/>
            <a:ext cx="4572001" cy="3430143"/>
          </a:xfrm>
          <a:prstGeom prst="rect">
            <a:avLst/>
          </a:prstGeom>
        </p:spPr>
      </p:pic>
      <p:pic>
        <p:nvPicPr>
          <p:cNvPr id="9" name="Content Placeholder 3">
            <a:extLst>
              <a:ext uri="{FF2B5EF4-FFF2-40B4-BE49-F238E27FC236}">
                <a16:creationId xmlns:a16="http://schemas.microsoft.com/office/drawing/2014/main" id="{D12F5951-2879-4FEC-8ADB-6CF0974FFEE2}"/>
              </a:ext>
            </a:extLst>
          </p:cNvPr>
          <p:cNvPicPr>
            <a:picLocks noChangeAspect="1"/>
          </p:cNvPicPr>
          <p:nvPr/>
        </p:nvPicPr>
        <p:blipFill>
          <a:blip r:embed="rId4"/>
          <a:stretch>
            <a:fillRect/>
          </a:stretch>
        </p:blipFill>
        <p:spPr>
          <a:xfrm rot="5400000">
            <a:off x="7715538" y="1713927"/>
            <a:ext cx="4572002" cy="3430144"/>
          </a:xfrm>
          <a:prstGeom prst="rect">
            <a:avLst/>
          </a:prstGeom>
        </p:spPr>
      </p:pic>
      <p:pic>
        <p:nvPicPr>
          <p:cNvPr id="10" name="Content Placeholder 3">
            <a:extLst>
              <a:ext uri="{FF2B5EF4-FFF2-40B4-BE49-F238E27FC236}">
                <a16:creationId xmlns:a16="http://schemas.microsoft.com/office/drawing/2014/main" id="{7A1DE651-0B7C-44E5-B5E6-18D4D5A69D01}"/>
              </a:ext>
            </a:extLst>
          </p:cNvPr>
          <p:cNvPicPr>
            <a:picLocks noChangeAspect="1"/>
          </p:cNvPicPr>
          <p:nvPr/>
        </p:nvPicPr>
        <p:blipFill>
          <a:blip r:embed="rId5"/>
          <a:stretch>
            <a:fillRect/>
          </a:stretch>
        </p:blipFill>
        <p:spPr>
          <a:xfrm rot="5400000">
            <a:off x="3810000" y="1713929"/>
            <a:ext cx="4572001" cy="3430143"/>
          </a:xfrm>
          <a:prstGeom prst="rect">
            <a:avLst/>
          </a:prstGeom>
        </p:spPr>
      </p:pic>
      <p:sp>
        <p:nvSpPr>
          <p:cNvPr id="6" name="TextBox 5">
            <a:extLst>
              <a:ext uri="{FF2B5EF4-FFF2-40B4-BE49-F238E27FC236}">
                <a16:creationId xmlns:a16="http://schemas.microsoft.com/office/drawing/2014/main" id="{A01D344F-FCBB-458D-AA44-0BA8BC6E712B}"/>
              </a:ext>
            </a:extLst>
          </p:cNvPr>
          <p:cNvSpPr txBox="1"/>
          <p:nvPr/>
        </p:nvSpPr>
        <p:spPr>
          <a:xfrm>
            <a:off x="3887972" y="148856"/>
            <a:ext cx="4416056"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Campus Entrances</a:t>
            </a:r>
          </a:p>
        </p:txBody>
      </p:sp>
    </p:spTree>
    <p:extLst>
      <p:ext uri="{BB962C8B-B14F-4D97-AF65-F5344CB8AC3E}">
        <p14:creationId xmlns:p14="http://schemas.microsoft.com/office/powerpoint/2010/main" val="4059772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4CA40-B597-4F52-935E-AAB1E0D0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87" y="-2898"/>
            <a:ext cx="12192000" cy="6860898"/>
          </a:xfrm>
          <a:prstGeom prst="rect">
            <a:avLst/>
          </a:prstGeom>
        </p:spPr>
      </p:pic>
      <p:pic>
        <p:nvPicPr>
          <p:cNvPr id="6" name="Content Placeholder 3">
            <a:extLst>
              <a:ext uri="{FF2B5EF4-FFF2-40B4-BE49-F238E27FC236}">
                <a16:creationId xmlns:a16="http://schemas.microsoft.com/office/drawing/2014/main" id="{D1375299-4F13-4985-9CCD-578547BEB67A}"/>
              </a:ext>
            </a:extLst>
          </p:cNvPr>
          <p:cNvPicPr>
            <a:picLocks noChangeAspect="1"/>
          </p:cNvPicPr>
          <p:nvPr/>
        </p:nvPicPr>
        <p:blipFill>
          <a:blip r:embed="rId3"/>
          <a:stretch>
            <a:fillRect/>
          </a:stretch>
        </p:blipFill>
        <p:spPr>
          <a:xfrm rot="5400000">
            <a:off x="147855" y="2224579"/>
            <a:ext cx="3413217" cy="2561243"/>
          </a:xfrm>
          <a:prstGeom prst="rect">
            <a:avLst/>
          </a:prstGeom>
        </p:spPr>
      </p:pic>
      <p:pic>
        <p:nvPicPr>
          <p:cNvPr id="1026" name="Picture 2" descr="e234f59b-7630-430d-ba99-015e41685ec0@prod">
            <a:extLst>
              <a:ext uri="{FF2B5EF4-FFF2-40B4-BE49-F238E27FC236}">
                <a16:creationId xmlns:a16="http://schemas.microsoft.com/office/drawing/2014/main" id="{56E727FE-1C08-4D88-BC06-685EB5F5D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614703" y="2268122"/>
            <a:ext cx="3414991" cy="256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24ba514-ddff-45f6-8504-c5582e2851fc@prod">
            <a:extLst>
              <a:ext uri="{FF2B5EF4-FFF2-40B4-BE49-F238E27FC236}">
                <a16:creationId xmlns:a16="http://schemas.microsoft.com/office/drawing/2014/main" id="{9105210D-A6C9-46DC-9B58-FE91903394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082660" y="2149044"/>
            <a:ext cx="3413217" cy="255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F228EDF-8299-4B23-A388-2B35AD9BE52B}"/>
              </a:ext>
            </a:extLst>
          </p:cNvPr>
          <p:cNvSpPr txBox="1"/>
          <p:nvPr/>
        </p:nvSpPr>
        <p:spPr>
          <a:xfrm>
            <a:off x="2873829" y="273568"/>
            <a:ext cx="5829300"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Times New Roman" panose="02020603050405020304" pitchFamily="18" charset="0"/>
                <a:cs typeface="Times New Roman" panose="02020603050405020304" pitchFamily="18" charset="0"/>
              </a:rPr>
              <a:t>Sanford Instructional Site</a:t>
            </a:r>
          </a:p>
        </p:txBody>
      </p:sp>
    </p:spTree>
    <p:extLst>
      <p:ext uri="{BB962C8B-B14F-4D97-AF65-F5344CB8AC3E}">
        <p14:creationId xmlns:p14="http://schemas.microsoft.com/office/powerpoint/2010/main" val="717143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6FF67-BEFC-4DFB-8975-6BC7DD29B2EF}"/>
              </a:ext>
            </a:extLst>
          </p:cNvPr>
          <p:cNvSpPr>
            <a:spLocks noGrp="1"/>
          </p:cNvSpPr>
          <p:nvPr>
            <p:ph type="title"/>
          </p:nvPr>
        </p:nvSpPr>
        <p:spPr>
          <a:xfrm>
            <a:off x="519545" y="621792"/>
            <a:ext cx="5181503" cy="5504688"/>
          </a:xfrm>
        </p:spPr>
        <p:txBody>
          <a:bodyPr>
            <a:normAutofit/>
          </a:bodyPr>
          <a:lstStyle/>
          <a:p>
            <a:r>
              <a:rPr lang="en-US" sz="4800"/>
              <a:t>Moving from Planning to Action, two locations</a:t>
            </a:r>
          </a:p>
        </p:txBody>
      </p:sp>
      <p:sp>
        <p:nvSpPr>
          <p:cNvPr id="9" name="Rectangle 8">
            <a:extLst>
              <a:ext uri="{FF2B5EF4-FFF2-40B4-BE49-F238E27FC236}">
                <a16:creationId xmlns:a16="http://schemas.microsoft.com/office/drawing/2014/main" id="{2F56F8EA-3356-4455-9899-320874F6E4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8279D4CC-9938-4959-87BB-BB9716E81D11}"/>
              </a:ext>
            </a:extLst>
          </p:cNvPr>
          <p:cNvGraphicFramePr>
            <a:graphicFrameLocks noGrp="1"/>
          </p:cNvGraphicFramePr>
          <p:nvPr>
            <p:ph idx="1"/>
            <p:extLst>
              <p:ext uri="{D42A27DB-BD31-4B8C-83A1-F6EECF244321}">
                <p14:modId xmlns:p14="http://schemas.microsoft.com/office/powerpoint/2010/main" val="1392684566"/>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6712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docProps/app.xml><?xml version="1.0" encoding="utf-8"?>
<Properties xmlns="http://schemas.openxmlformats.org/officeDocument/2006/extended-properties" xmlns:vt="http://schemas.openxmlformats.org/officeDocument/2006/docPropsVTypes">
  <TotalTime>23</TotalTime>
  <Words>2381</Words>
  <Application>Microsoft Office PowerPoint</Application>
  <PresentationFormat>Widescreen</PresentationFormat>
  <Paragraphs>300</Paragraphs>
  <Slides>41</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41</vt:i4>
      </vt:variant>
    </vt:vector>
  </HeadingPairs>
  <TitlesOfParts>
    <vt:vector size="53" baseType="lpstr">
      <vt:lpstr>Arial</vt:lpstr>
      <vt:lpstr>Bookman Old Style</vt:lpstr>
      <vt:lpstr>Calibri</vt:lpstr>
      <vt:lpstr>Calibri Light</vt:lpstr>
      <vt:lpstr>Century Schoolbook</vt:lpstr>
      <vt:lpstr>Courier New</vt:lpstr>
      <vt:lpstr>Franklin Gothic Book</vt:lpstr>
      <vt:lpstr>Symbol</vt:lpstr>
      <vt:lpstr>Times New Roman</vt:lpstr>
      <vt:lpstr>Wingdings</vt:lpstr>
      <vt:lpstr>Office Theme</vt:lpstr>
      <vt:lpstr>1_RetrospectVTI</vt:lpstr>
      <vt:lpstr>PowerPoint Presentation</vt:lpstr>
      <vt:lpstr>Thank you!</vt:lpstr>
      <vt:lpstr>MCCS Required Elements of College Plans </vt:lpstr>
      <vt:lpstr>PowerPoint Presentation</vt:lpstr>
      <vt:lpstr>Preparing to Reopen – Two Locations</vt:lpstr>
      <vt:lpstr>PowerPoint Presentation</vt:lpstr>
      <vt:lpstr>PowerPoint Presentation</vt:lpstr>
      <vt:lpstr>PowerPoint Presentation</vt:lpstr>
      <vt:lpstr>Moving from Planning to Action, two locations</vt:lpstr>
      <vt:lpstr>Posters everywhere…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Academic Affairs: Teaching, Learning &amp; Support </vt:lpstr>
      <vt:lpstr>Moving Online, wherever possible</vt:lpstr>
      <vt:lpstr>Strategies: </vt:lpstr>
      <vt:lpstr>Challenges:</vt:lpstr>
      <vt:lpstr>Additional Costs: Limited</vt:lpstr>
      <vt:lpstr>Essential Labs w/F2F Components</vt:lpstr>
      <vt:lpstr>F2F Labs</vt:lpstr>
      <vt:lpstr>Strategies for F2F Labs:</vt:lpstr>
      <vt:lpstr>Culinary Arts &amp; Medical Assisting</vt:lpstr>
      <vt:lpstr>Veterinary Technology</vt:lpstr>
      <vt:lpstr>PowerPoint Presentation</vt:lpstr>
      <vt:lpstr>PowerPoint Presentation</vt:lpstr>
      <vt:lpstr>Precision Machining </vt:lpstr>
      <vt:lpstr>Challenges for F2F Labs:</vt:lpstr>
      <vt:lpstr> Additional Costs: Limited</vt:lpstr>
      <vt:lpstr>Workforce </vt:lpstr>
      <vt:lpstr>PowerPoint Presentation</vt:lpstr>
      <vt:lpstr>Academic Support for Students:</vt:lpstr>
      <vt:lpstr>Academic Support for Faculty:</vt:lpstr>
      <vt:lpstr>We welcome your questions and suggestions…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Doreen Rogan</dc:creator>
  <cp:lastModifiedBy>Maine Community College System</cp:lastModifiedBy>
  <cp:revision>7</cp:revision>
  <cp:lastPrinted>2020-07-20T18:45:01Z</cp:lastPrinted>
  <dcterms:created xsi:type="dcterms:W3CDTF">2020-07-20T18:36:07Z</dcterms:created>
  <dcterms:modified xsi:type="dcterms:W3CDTF">2020-07-24T11:56:29Z</dcterms:modified>
</cp:coreProperties>
</file>