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76" r:id="rId6"/>
    <p:sldId id="280" r:id="rId7"/>
    <p:sldId id="270" r:id="rId8"/>
    <p:sldId id="271" r:id="rId9"/>
    <p:sldId id="257" r:id="rId10"/>
    <p:sldId id="258" r:id="rId11"/>
    <p:sldId id="273" r:id="rId12"/>
    <p:sldId id="259" r:id="rId13"/>
    <p:sldId id="261" r:id="rId14"/>
    <p:sldId id="277" r:id="rId15"/>
    <p:sldId id="262" r:id="rId16"/>
    <p:sldId id="279" r:id="rId17"/>
    <p:sldId id="269" r:id="rId18"/>
    <p:sldId id="284" r:id="rId19"/>
    <p:sldId id="268" r:id="rId20"/>
    <p:sldId id="274" r:id="rId21"/>
    <p:sldId id="282" r:id="rId22"/>
    <p:sldId id="275" r:id="rId23"/>
    <p:sldId id="285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5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8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6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3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5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4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5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7D2240C-DD04-49FD-8448-8A6E7C909B75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A788274-91AA-4E56-9D3F-D8D254A18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24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cc.edu/facultysuppor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jpeg;base64,/9j/4AAQSkZJRgABAQEA3ADcAAD/2wBDAAMCAgMCAgMDAwMEAwMEBQgFBQQEBQoHBwYIDAoMDAsKCwsNDhIQDQ4RDgsLEBYQERMUFRUVDA8XGBYUGBIUFRT/2wBDAQMEBAUEBQkFBQkUDQsNFBQUFBQUFBQUFBQUFBQUFBQUFBQUFBQUFBQUFBQUFBQUFBQUFBQUFBQUFBQUFBQUFBT/wAARCADAA0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BFr57/bW+LF58J/g/DfaW7R6rdavZx2sqsQI2ikFySyjlkYQFCOhEmDwa+g+lfnB/wUr8cLq/xM8N+FomheLRbB7qVo5Mus1wwyjjPGEhjYd8S59K7cFRVavGLWhjWlywbP0L8O65aeJtD07WNOm+06df20d1bTYI8yN1DI2CM8qQefWtQ187/sJ+PH8bfs76JDPJNPd6HLLpEzzAY/dkPEqkdVWGSJeefl79T9EDtXLWpunUlDsy4S5oqQtLRRUFhRRRQAUUUUAFFFFABRRRQAUUUUAFFFFADKTNEn3CBX5LR/tvfG+ZsR+MXdyMhV0uz7DJ/wCWPYZP4GuzC4SeKb5GtO5jUqKna5+tVFfk1/w2x8df+hwk/wDBVZf/ABmj/htj46/9DhJ/4KrL/wCM13f2TU/mj95H1iPY/WTNOr8mf+G1/jp/0OEn/gqsv/jNfff7Ivj7xB8SvghpOveJ75tR1ie4uUlnaFISQkzKo2oqrwAOg5rkr4KeHjzSafoVCqpuyR7bRRRXAbhRRRQAUUUUAFFFFABRRRQAUUUjdKAG7hxSrX5m698V/G8P7a8eip4x19dGPjW3tf7NGpzi28k3aL5XlbtuwrkbcYwTX6Y10V8PKhy8z+JXMoVFUvboPooornNQooooAKKKKACiiigAooooAKKKKACiiigAooooAKKKKACiiigBvajtWfrmrQ6Do99qVy2y2s4XuJW9ERSxP5CvCv2Mvj1c/G74ZOdau47nxTo85g1JljWMyhyWim2LwAw3LwOWjY4GRVxpylFzWyJ5lex9D0UUVBQUUUUAN9qWsPxd4nsPBPhnVNd1WVoNN022ku7iRVLEIilmwOpOBwByTgCvH/2PfjJrXxw+Hut6/rbKLiPXbq2hjjUBYodsUscfAG7YJdm48sFyec1apy5XPoieZXse+0UUVBQUUUUAFFFFABRRRQBn6pqlnoljPe6hdw2NnAhkluLiQRxxqBkszE4AAB5NQ6D4i0zxTp8N/pF/a6pp8wJiu7KZZonwcZV1JB5B/Kvi7/gpsmtnSfBTRC4OgLNcm42bvJFxsXy9/wDDu2ebtzz/AKzHGa5f/gmaniL/AIS/xW8QlHhP7EouDxsN75ieVj/a8vzc44wVz2r0Vg08N7fm17HP7T95yWP0PopF6UtecdAUUUUAFFFFABRRRQAUUUUAFFFFABRRRQAUUUUAFFFFABRRRQAUUUUAFFFFABRRRQAUUUlACfjRSbgvUisjUvFWk6Q2271G1tmPaaZVP4AmuedanT1nJIuMJTdoq5qtnB9K/GH9oHx2PiX8Z/F3iJJluLa6vnS1lRWUNbR4jgOGGQTGidR1J4r9M/jx8fNE8F/CfxbfaZqzHWI7CSOzayTzGjnk/dxPnG0BXdWOewPWvyLVQq4AwOv619Rw/KnX560JJpaaann46E6bUJpp76n2p/wTN8btZ+LvF3hOVnKX1pHqMG6UhEaF9jgJ03OJl5HaLnPb9DfSvxq/Zt8fR/DP45eD9fnKJZxXy29zJIxCxwTAxSOf9xZGb/gIr9Z7P4peF76MPHrFsq/9Nn8o9fRsVwZ3Uo4XEpzklzLq7bG+DhUrU3yRbsdf+FH4VRsdYtNUi8y1uoZ4uzxuGH5g1d3Z715MakJq8Xc3cXF2aH0UUVqIKKKKACiiigAooooAKKKKACiiigCN+9fkj+w//wAnVeBP96+/9Ibiv1ufvX5I/sO/8nU+A/8Aevv/AEhuK9fA/wAGt6f5nJW+OB+uNFLRXkHWJS0UUAJiio5JBCpZjhVGST2r4U/aM/4KDSaffah4d+GJhnMR8qTxJMgljLchvsyH5WA4xI+VODhSCrnehh6mIlywRnOpGCuz7tzRx61+TGneB/2hf2hLeS+EPijXdOmP2hZNSvfs9nIGJ5iEzrGR14jGB6Cr9v8As+/tHfCfT5L7SNM8Q6XbqQrReH9WSRm5OB5VvKWbB/2e9eg8BBaOrG5j7d78rP1ZDDtRur4E/Z6/b51a316Pw18Vdrxu/lJrcdsIZYJN7ZFxGoC7cEDcqgrs5DZLLyf7UXx38eeGv2ltc0fQfGOp2OhrLYmG1tbjEIV7WB2K+zFmJx13GsVl9X2jpvtcr20bXP0nxkCj7tIPuivmD9s39qi4+CGnWnh3w6Y/+Ev1SIzLNKgdbG3yVEu0/KzsysFByBsYsCMBuOlSlWmqcN2aykormZ9P7h60n61+Tlj8Efj58ftMt/E01trGt2czefa3OrakkW/J3BoklkBCEEYKgLgjBrU0D45fG/8AZW8VW+neJxqdxZ5Xdo+vyNNBNCpAYW83zbcBvvRsVyRkHpXpPL+kKicuxz+37x0P1R9KRvQVxvwn+IkHxW+H+j+KbaxvNNg1GLzVtb6PZInJB/3lJGVYcMpU96+RPj9o/wC0ncfGDxLJ4KfxEPC7Sx/YhaXcaw7fJQNtBbIG/d1964aNB1JuDko27m0p8qTSueI+JP8Ak/KP/se7b/0tjr9WlbivxU1C38aj4uCCc3n/AAsH+1UXIdTc/b/MUKd2cb9+3nOM176+g/teiMhZfFW7HBN7F6f79e5jcLzqn76VkcdKpyt2R+l9FJH90Y6Yrz74y/Grw78EPCMmueILhlVm8u2tIgGmupOuxFz1x1J4HevnIwc5KMVdne5JK7PQqTd9K/K/xt+1r8Yfj14ibS/CrajpEEjF7bRvC6SG52qSQzyoPNYgMN2MJxnaKo3X7H3x+1y6/tS98O3l5en5xcXWt2rTHjglmm3Z6dTXq/2dype1qKLOb6xf4Y3P1e60or8nrrxt+0J+zXqsT6te+ItMt0ZYlTVna+06Xo3lozF4skA/cbd15FfZn7MP7ZGk/HRotB1iGDQvGax7haq+IL4Bcu1vuOcjBYxkkheQWwxXGtgKlKHtIvmj3RcKyk7NWZ9LUbqaa+N/+ChnxQ8XfDdvAJ8L+IL/AEL7Z/aH2j7FLs83Z9m2buO29vzNcdGk69RUo7s1nJQjzM+yaQsPwr89W/bg1XwT+zX4Ws7XU2134j6ol29zqF7++FhCLuZFkfs0mxV2IRgBQzcbVfy/UvgX+0b8RIovFWqaT4iv5laS7gk1DUUjuYCGYkR27yiSM56KqA9MDpXdHL5XftZKK21MHXX2Vc/Vz360ma4D4H+D9a8A/C3QdF8Razda/rkEO68vbydpnMjMXZA7EllTdtBPUKOnQfB7fHj4hL+14fDn/CYasND/AOE6+wfYPPPlfZ/7Q2eXjH3dg2/SualhnWclB/DqayqKKTfU/TD8KbXw9+0Z+3deW+uTeDfhTCl/qImW1k1wRCcNKTt8u2iwRIdxA3EEHDAKchq8avf2b/2kfixarf6/b6vewXAMqQ65rCLtDEnAgeTMf+6VXHHFdFPAtpSqyUL9yJVle0Vc/UfPtRX5M3zfH79lW4sLm9uNc0HT922ENdLeadISGARgGeLcVVsKfmwueOtfdn7LX7Umn/tCaHJb3MUOmeLbCMPfafGx2SLwPOhyclMkAg5KEgEnKlpr4KVGPPCSlHuhwrKT5WrM99ooorzzcKKKKAPK/wBqDXIfDv7Pvj+6nOFk0ie0U5x88y+Sn/j0gr82P2SfjF/wpv4yaXe3c5i0HU/+JdqW4jYkchG2Y5PHluFYnsu8d6+4/wDgoL4kj0X9nPULF8btY1C0slJB4Kyef/KA1+ef/Cp72b4GR/ES3EsltFrkuk3ce0kRp5MLxSjC8LvaRCxOMmMdzX0uXU6bw0o1PtOx59aT9ouXoftCrBlyOlKOlfOn7EPxmb4rfBu2s9QuVl1/w9t0683Nl5IwP3EzAkn5kG0serRua+jOlfO1abpTcJdDujJSV0C9KGpaxvE3iGx8K6BqOs6nP9m07T7eS6uZihbZGilmO0Ak4APAGT2qEm3ZFHxt/wAFIvi+2n6DpPw5sJik+pbdR1Pb1FujYhj5Ugh5FZiQwI8lcgh6h/4Jg61NNo/j/SmkJtraezuo488BpFmVyB6kRJn6Cvmex0XxN+198cvEN7br5d7fpc6jJvZWW1giTbDESAuQMRQ7sZy2SOteof8ABNfV/sfxs1qwa4CRXmhyFY9xw8iTwkAD1CmT8AffP1NSjGngpUl8Ss2ebGblVUnsfpfS0i9KWvlj0hpPy03j/Jr5p/ae/bI0n4FySaDo0EOu+MXTcbZ3PkWIIyrTkHJY5BEakEjklcqW+MLfxt8f/wBpbVrgaVe+ItWhd2hkh0pjaafECSwRypWIcHq53HAyTXoUcBUqR9pJ8sfM551oxfKldn6zbs9xRX5Sab+yX+0H4ZuG1HTNB1DTbk5d7jT9bto5jxySUm3EkeldR8Nf2xvip8DvE1toXxDtNS1jTVKCez1yJotRhiJPzxyOAznv+8JDbQAVyWrWWX6fuqikL29naSsfpnu7UlfCv7Zv7RmpN4X+GniH4ceLLvT9M1hb5pmspDG7lPs4CyLjhkLMMHoSa+i/2SfEuqeMP2evCOra3qE+qancRzma7uW3SSFbmVQSfYKB+Fcc8NOnSVWXXQ0jUUpOKPVNS0611azltby2iu7WZSkkM6B0dSCCpU8EEEj8ai0fRbDw/p8Vhpdnb6dYwgiK1tYliiTJzhVUAAZJ6eteE/tzeNtd8A/BEar4d1W60bUf7Tt4ftNo219hD5XPoSBWb+wL488Q/ET4Q6zqPiXWLvW76PXZrdLi8kLssYt7dgg9suxx7mn7GfsPbX0vYPaLn5bH036U3cOcVxXxq1S80H4P+OdS0+5ks7+z0O+uLe4jOGjkS3dlYH1BAP4V8W/sa/tIa7NrnjPVfiJ4yvLnw9pOj/amk1CYukbGZFG0YyXYttVVBJLADJNTTw86sJTj0CVRRkovqfoPRuH1r83PH37XHxX/AGiPE03hn4WadqOkaawYLHpqA38ke8KJJZwcQDO37rALuILtwa5XVP2P/wBoPXrj+19R0641DVVztlutdhluRz2dpT/6FXZHAaL2tRRbMnW191XR+puaG+lflf4T/aM+Mv7M/jAaV4rbVNQt1ffcaL4ileQyIDt3QTtuZQdrAMhKdThq/SD4X/EzRPi94M07xN4fnkm0+8QnbMmyWJwSrxuueGUgg4yDwQSCCefEYSph0pN3i+qNKdRT02Z2WOKSg+lcn8SfiRoXwp8KXniLxDeCz0+2Xty8zn7sca/xOxGAPqTgAmuOMXJ2W5q3Y6zdmkLCvzA+KP7bHxL+L/iFtH8ELdaBp9y5htLHRkMmoXGcEFpFG8N8p4i24yQd2M1z91+yj+0D498rVtT0HVNQnkQSLJq2sQ+eAeQCss29SPQgHmvXWXOKTrTUTm9vraKufq8G96fmvyZ1KT9of9nFre6vrnxRodlCvySPc/btPXPAVvmkg3HHRhmvqv8AZj/bosvilqVl4V8Zw2uh+Jrg+Va3cGVtL2Qk7YwGJMchGMAkhjkAglVOVbATpxdSnJSiuw41k3aSsfXlFIpyKWvNOkKKKKACiiigAooooAKKzdW1e00HTrnUL+4W0sbdDJPczHakSDlndjwqKMkseAASTgVagmjuIkljdZI3G5WUggg9CD6Yo8wLFFFJQAmQaa0gTqdtcd4y+Jmk+DYylxL9ovSPltYcF/qf7o+v614Z4q+KWueKpJEe4+xWTHi3tzjIyeGPVuPfHHSvk804iweW3i3zT7L9T38vyXFZh70Vyx7v9O57f4l+K2geGi0cl19qulODb22HYH0J6A89Ca8x17496tfZTS7aLT4sEeZJ+9k9iO2fqDXl+33/AJ0fj+hr8uxvFmYYxuNJ8i8t/vP0DCcN4PDJSq++/Pb7jX1jxdreutJ9u1W6mEgwYw5WPHpsHy/pWQBtHHFbWj+Ctd17abHTLiZWXcJGXYhHszEA/nXZ6X8AdduirXl1a2kTDkKWkcexAAH615dPL81zF86jJ+b/AOCehLG5ZgVy3ivJf5I+Pv2qtea18O6RpCA5vLlp2cPgbY1xtK+7SKef7hr5nr2T9raSO1+NeraLBeRX0Gixx2QuYsgM+0SOpG4gMryMh6fcxXjdf1fwhlksrymnSqK0nrL1Z+IZ9jo47HSqU/h2XyEbI6da+7vAPiRfF3g3RtWDh3ubZTIVUgeYBtcAf7wb8q+Eq+1P2HPDMnxM8C6/pi6kbe80S7QpFJBuTyZlLKA27r5iTZ+XHI+g+c8QcmrZngYVcMrzi/we56vC2ZUsBiJRru0ZL8Vsd3HI8MiSRSNFIpyroSCPfNdLo/xL8SaKy+Vqc00YbJjuP3oPtluQPoa19T+CPiewXMcdve84228u0/X5sVxWpaPf6PN5d9ZXFoxOB50ZUHHXB7/hX84So5rlj5mpxt11/PY/W41sszBct4yPXfD/AO0Ecxxazp+3jDXFoTjOf7jdAB7mvUPD/jLSfFEHmabfR3GPvIpw659VPI/EV8kfjUlvcTWcyywTSQyocrJExVlPtg+9fRYHjHF4ZqOJXNH7meNjOF8PWTlh3yv70faCtSmvnvwd8cr/AEtkg1pDf2ucC4jAEqD37Nzj049a9t0HxJYeI7FbrT7lbmE/xLwQfQg8g+x5r9Ty3OsJmcb0Za9nufnuOyzE4CVqsdO/Q2aKKK988oQUnFUNU1Wz0PT577UbuGysrdDJNc3MixxxqOrMxwAB6mvEvCH7S8Xxi+JT+GPh1bLqGj6aRLrPia6RhbxpnCxW6cF5JCGAdyqjYzBZAMVUacpJyS0RLkk7Hv1FIue9LUlBRRRQBG33a/ED4e+PNX+GXjLTvFGgyxwaxYeZ5EksSyKPMjaNsqRg/K7da/b9vumvyO/YlhS4/al8CpIodC17lWAIP+g3HX8hXuZZKMIVZSV0l/mcVfWUbG3/AMN9fGP/AKDNh/4LYf8ACj/hvr4x/wDQZsP/AAWw/wCFfqb/AGTZf8+sP/fIo/smy/59Yf8AvkUvruH/AOfK/D/Ir2VT+Y/LL/hvr4x/9Bmw/wDBbD/hX33+yz4/1n4ofAvw34m8QTR3OrXxuvOkiiEanZdSxrhQMD5UX9TXqP8AZNn/AM+sP/fsVNHbx267UUIo6KowOua48RiKVaKjThys0hTlF3crnxz/AMFDvjndeEfDdh4A0W4aDUNciM+pTRsVdLLJURg46SsrA8/djYHhq5P9hv8AZO03VtJt/iL4ysFvhO5Oj6XdR5iCAkfaZEP3iWz5YIwAN/O5Svi/7ZMl34x/ax8Q6ZFI0zmey0y1SQkqhaCEbQP7vmOzcf3jX6n6Do9n4f0XT9L0+BLWwsbeO2t4IxhY40UKqj2AAH4V21pPC4WEIbz1ZlFe0qNvoaKrtFOoorwzsPnH9qz9lXSfjb4cutV0uzhsfHFqnmW19GqqbzaABBNkgMCBhWY/IQvO3IP5hW8l7J4otBqRmN/DNDbSfaCxkURbY1jO45GxVChT0CgV+47AMMGvyR/ap0Gz8N/tYeK7Oxi8mCTUbe7ZRk/vJ4YppDye7yMfbNfRZZiJSUqUu2hwYiCTUkfrcv3a/Lb9siSKD9sK9k8SxzTeH1l05mjbPzWYii81Uxzgt53T+Imv1KX7oPtXzD+2Z+yzN8cdJtdf8OCNfF+mQmFYZGCrfQZLCEseFZWLFSSF+ZgeoK+bgK0KNa89E9DetFyhofSOl3FreabaT2MsU9lJEjwTW7Bo3jIBUqRwVIxgjjFY3jn4e+HPiTo66X4m0e21iwWZLhYblchJEOVZSOQeSDg8gspyGIP5o/Bf9qvx/wDs0Xz+Ftc0+41DR7SQrLoerB4bi0JGSInIyg5U7SCvXABJY/oH8Gf2iPBfx0sZJPDeokX0a77jS7xRHdQDIGSmSGXlfmUkfMBnPAMRhKuHfOtV3Q4VIz0PTYIEtYUijQJGgCqqjAAHQAVM33TS0jfdNeebn5ReJP8Ak/KP/sfLb/0tjr9XDX5R+JP+T8o/+x8tv/S2Ov1d9K9bMdqX+FHHh95+pHJIscZZugGTX5MfFzxtrv7XX7Qlvp+iySy2Nzd/2dodvIH8uC3BO6dlAyAwBlclSQBjOEFfo7+0prZ8OfATx9fo7ROujXMSSRkqyM6FAwI6EFgc+1flF8Hfi5qnwT8Zr4n0aw03UdSS3kgiXVIpJEi34BdAjod23cuc9Hb6105ZSfJOtFe8tETiJaqJ+sPwU+Bfhr4F+FYtJ0C1QXEiJ9u1FkHn3sijG9z6cnC9FycdTn0nNfmf/wAPLfih/wBAPwl/4B3X/wAkUn/Dyz4n/wDQD8J/+Ad1/wDJFcssBiaknKW/qjRVoJWR+kOs6LYeINNuNO1Ozt9QsLlDHNa3UQkjkU9VZTwR9a/Lv9rP4ASfs2fEbS9b8Kzz2uh6hL9r0yRWJk0+4jKkxB+SdpKMjNzjj5ipY9J/w8t+KH/QC8Kf+Ad1/wDJFee/Gv8Aa+8ZfHnwpD4e8RaT4ftrKG7S8SXT7edJVkVWUEF5mGCHYH5e/WuzB4bEUKiv8L31MqtSE46bn6R/s8/FhPjR8JdE8TF4Vv5UMF/DCRiK5Q7ZBtDEqGOHUE52umetfLv/AAVE/wCaa/TU/wCdpWl/wTF8SXN14X8d6C4UWljeWt9GcfMXnjkR8+2LZP1rN/4Ki9Phr/3Ev52lYUaapZgoR2u/yKnLmo3Zx/8AwTv+Clp4y8Yap451mzFzZaCyQ6as0W5DeMNzSA5xuiTbgEHmVW4KrX6RYr5f/wCCd/h2TRv2d4b6T/mMardXij0VSsGPzgP519P9cVyY+rKpiJX6aGtCKjTVgPU1+Lnx2mkt/jx8QpYnaKWPxLqLJIhIZWF1IQQexB9K/aSvyA8UaDB4o/bC1TRrof6LqPjya0m4zlH1BkYfkxrsyqSjOcn0RniE2lY+3v2Mf2ZbL4V+DbDxRrNmsnjHVoBOzTId1hC6grCoYDa+D85wDklei5P1CPpimr8oxTvevIrVZVpuc2dMIqKsjB8WeE9L8c+G7/Qtcso9R0m9iMFxbzLw6n0PUEdQwOQQCDkV+WnwTmv/AIE/tgaVosEz3Yt/ED+HZmIMAuYJJTBvZcnjlJQuSMqvPev1o9K/Kb9qu6k0H9tDWryyxFcWuo6ZcRspxiQW1s2enXJJ+terlr5+ek9mjnr6Wkj9Wl6UtNX7op1eMdYUlLRQB8Rf8FOfETWvhDwRoQB2Xt/PfE8YzBGqD/0o/Su5/Zh+GOneN/2LdN8NaxbGO216G9acqo3Atcy+XKuRgMoWNl91WvBf+CmWuzXXxR8K6MT/AKPZ6Obtef4ppnVv0t0+tfb3wH0dtB+CngOwkh8iWDQrJZYx2k8hC/8A49n8zXs1ZezwdNLdu5yRSlUlc/OD9nfxtqP7L/7SUmjeIWazsHum0XWFbIiVSwEdzliBsVtr+YR/q2bH3q/VtW3DI6V8B/8ABSD4NfZb7S/iTptviK42adq3loP9YAfImbA7gGMsT/DEB1r3b9iX4zt8Xfg5aW2oXAl8ReH9un32Xy8qgfupjlix3oMFm+86SHFPGRWIowxUfRio+5JwZ9D18T/8FIPjENH8M6X8OLGUC71YLqGpDbkrao/7peUxl5UZsqwI8jnhq+xte1uy8N6LqGrahOLXT7G3kurmdskRxIpd2I64AB6V+VHhHTdS/bG/afNxqCXCWep3RvLwKy5tNPjCgR7lGM7FjiD7eXdSeprDAU05urP4Y6l1pO3It2fX/wCwF8F/+ED+Fb+Kb6Apq/igLOu9SGSzXPkgZ6b8tJkYyHj/ALtfJ37L8KfDX9sbRtIvLjatjqd9o7yAYEknlTQrx7ybfzr9U7W1isbWKCCJYYIlCJFGoVUUDAAA4AAr8p/ixHD8K/22b+9meSS3s/FNtrM20hW2Syx3TrnPYSEfhXXhKksRKspfaRlVj7NQt0P1h9K8i/ae+Mg+B3wj1PxBDsbVpmWx0xJOVNzIDtY8EYRVeTB6iMjIzXrasGXP+etfB3/BUDVZl/4V/piTSLbt9uuZI8/IzDyFRj7qC/8A32a8zCUlWrxhLY6akuWDZ43+yf8As93H7SHj/Udb8TTXlx4esJhc6ncNIwl1G4clvJ8zOcscs7A5AI6Fgw/UPQ/D+m+GtNt9O0mwt9M0+2XZDa2kQiijXrhVAAHOfzPrXiv7DvhO38L/ALN3hmRYI47rU/O1C5kjGDKzyMEY+4iSJf8AgNe+VrjsRKtVcb+6tERRgoxv1Y7ivP8A4vfBjwx8bPC8uieJLFZ1wfs95Hhbi0c4+eJ8cHIXI6HGCCOK9A/Gj3FefGUoSUo6M3aUtGfif8V/AWu/CXxtqXgnWpppU024aS3O8+RKsgXE8a7iAXRY845+QA8rX6ffsSf8mv8Agj/rldf+lc1fNv8AwU60Gzt/EHgDWY4tmoXdveWk0m4ndHC8TxjGcDBnlOcZO7noMfSX7Ev/ACa/4H/65XX/AKVzV9BjK3tsHTk+/wDmcVGPLVkjkf8Agot/yb2P+wvbf+gyVk/8Ez/+SG6//wBjJP8A+ktrWt/wUW/5N7H/AGF7b/0GSsn/AIJn/wDJDdf/AOxkn/8ASW1rm/5gP+3iv+Yj5Hu37QH/ACQn4i/9i7qP/pLJX5CfDfwTq3xM8aaP4P0diLnWLlIsMf3aquS0rjuETe3HOFbFfr5+0D/yQr4jf9i5qP8A6SyV8C/8E4tMt7/49X9xPAsr2Wh3E8DlcmOQzQx7h6HY7j6E1vgKjo4erNdLE1o81SKPv/4R/CHw78GPCFr4f8O2YhhjGZ7lgDNdS4+aWRscsT9AOAAAAB3Q9KQc0V4UpOb5pO7Z2RSS0Pn/APbU+E2mfEr4H67fz28C6t4et5NUsb2ZTviWNd80YIGcPGrDb03BCeVGPn3/AIJm+PJIta8W+DXeaS3uLZNXt1LgxxsjCKUhf7ziSH/v3zX3J490uHXvBHiDTZwGgvNOuLeQEZ+V4mU/oTX5zf8ABNiZbf49ajHtz5mgXCAgDAxPbn/2U17OHbqYOpB621OapaNWL7n6bM2F6Z4r8tP2y/i5qnxt+Nj+EtEE11pWj3v9lWFjCObq9LiOR8Y5Yyfu156KCMbjX6Y+OPEKeEfBeva7MMxaXp9xet/uxxs5/Ra/GD4d+Pr74aeOtL8V2NnY6lqGmzNPDDqkbTQtIVZQ7AMp3KW3Ahhhgp7VWVU7udVLWK09ScRK1on6qfs3/s36H8BPCtvFFBBd+J54QNR1YDLSMcMY0YgERBsYGBnaCRmvZ6/M/wD4eWfFAf8AMD8Jf+Ad1/8AJFH/AA8u+J//AEA/Cf8A4B3X/wAkVjUwOKqyc56t+ZcasIqyP0mvLOG+tZbe5iSeCVSjxSKGV1IwQwPBBHavza/bi/ZjsPhHqln418KW/wBi8PapcmG5sosCOyuiCymPByEkAc7QMKy8EBlVU/4eXfE//oB+E/8AwDuv/kiuR+Kn7cHjr4weBtR8Ka5o/h2HTL/y/MksradJlKSLIpVmnYfeQdV6ZrqweGxNCon066mdScKkbdT7k/Y5+Nl18afhFbXOqSeZr+ky/wBnX7naDMVUFJsBjw6EZOBl1kwAMV73xX50f8EyvEj2vxE8Y6AIspf6ZFfNJnG0wTbAPxFyf++a/RbNeZjacaVeUY7G9GTlBNjqKKK4jcKKKKACiiigCtcQJcxskih0YEFWGQQRggivgz4l+KPHP7DPxEiGhPLrPws1aVprPR7+XzYbViwaWCN874WXcSvBUhskOwYj77xXn/xo+FGi/GT4f6p4a1pI447hfMgvDGGe0nUHZMvIOVyQQCMqzLnDGt6FWFOX7xXi9zOcXJe7uc18EP2oPBHxys1TS737BrqJmfRr4hJxgEkpziVcAnK5IBG4LnFU/iF8a2VptP8ADzAlWKPfEZHTnyx3/wB4/hnrX5R+ItCv/BPii80u5cR3+m3GzzrdmALKQVkRsA7SAGDYHBBFetfDr9pa/wBH8iw8TRNqNmoVFvolHnoAMZcdH6D5iQeT94mvN4lyrMKuD9pk7Uov77eR62S18HTxPLmKt27X8z6fmmkuJXlmkaSV23O7klmJPJ/GkRWkkSNFZ3Y7VVQSWJ4AA9SasfDWx/4W1HFc+G7iK9sSf3l2pwkXAOHGMhsEfKQD64r6W8E/DHSvB0aSLGt1qG3D3UgyxOP4R/CPpX4Tl/DWOzCq/bpwS3cl166H6jjs+wmBpqNG0n0S/wAzyfwj8D9X1zy59Sb+y7Zvm2OA0zDjjb/Dx68+or13w38LvD/hkI8Fks90oH+k3H7yTPqCfu/hiuwVQPeuZ8bfETwz8ONMfUPE+t2WjWgDFXu5ghkIGSqL1dsfwqCT6V+uZbw7gsFbkhzS7vVn5tjs5xeMv7Sdo9lojpVjVBwuBWbr+t2XhvRb/VdRn+z2FlBJczy7SQkaKWZuOeAD09K+S/iB/wAFJvCOhySW/hLQtQ8TSq20XV0RZWzLj76khnPP8LIn1r5s+J/7c3xJ+J2h32iO+maHpd9DJb3MOm2p3TQuCrIzyM5Hykj5cda+4oZXWm17tkfN1MRCOzuzwvxN4iu/F3iXV9dvtv23U7ya9n2ABfMkkZ2wPTLGs2iivvKceWKiuh5Dd3cK+mf+Ce/jY+GPj9HpLmQ23iCymtCBJtRZUAmR2HfiJ0H/AF0r5mrU8L+JL7wb4m0rXdMkEWo6bdR3duzDK+YjBlyO4yBwfescTS9tSlT7lQlySUj9zKrXdjBewvFPCksbjDI6ggj0Ir4B8D/8FNdbguFi8XeEbG9heQA3OjzNbtGnc+XIXDn/AIGo96+nPhX+198MvixJb2mn68NM1achV0zWE+zTMxYKqqSSjsSR8qOx56V8BXy+rTVqkLr7z2adeMn7r1Oh8TfA/Rda3S2IbS7kjjyuYyfdD2+mK8d8WfDnWfB7M11B51oORdW+WT/gXdfx45619Vg7lyDUckKyKQy7geoNfBZnwvgscnKEeSfdfqtj6rAZ9i8G0nLmj2f+Z8YfjWl4f8Saj4Xv1u9OuWhlB5X+FwOzDuOa9j8efBO11BZb3QVW0uQNzWucRP7L/cP0447V85+OvFGn/DeOZvEFyNNlQkC3l/1rkY4VOp+8vQcbgTxX5RXyTM8txUYUYtyb91q+v3H6LRzbA5jh26jSX2k+h9WfD34oWfjKHyZ8WmpJ96AtkOBzuQ9+B06j9T5/8eP2yPBXwTabTkk/4SPxOnH9k2MgHlHkfvpMER4x0wW5Hy4Oa/P3x9+0dr2vXZi8PyTeH7BeFkibF0/zZ3Fx9wEAcKex5Oa8fChVwP1IH5n/ABr+lOHspxs8LGWaWUuy3+Z+NZrXwscRJYF3j5/oevfEH4zfEv8Aam8XWGkXdw9w95crFYaBpuYrRJD8qttLctgk75GO3Lcqtfpp+z38FdP+BPw3sfD1mVmvX/0nUbxST9oumADsPRRgKox91RnJyT8//sA/s6J4Z0JPiRr1sG1fVIf+JRFMh3WtswOZhno0oPBA+5jn52FfZ/rXbmGIg37CirRX4s4KFNpc8t2PoooryDrCiiigBr/dr8j/ANh3/k6nwH/vX3/pDcV+uD/dr8jv2I5Ej/an8Cu7BUU3xLMcD/jxuB1+pr2MB/Br+n+Zx1vjifrnRVP+1LP/AJ+of+/g/wAaP7Us/wDn6h/7+D/GvJ5ZdjsLlFU/7Us/+fqH/v4P8amhmjuI90brIvTcpyKTTQH5V/twaff+D/2pdY1SOP7N9qWz1KxcdwsSR7sevmwyflX6d+D/ABNY+NvCuj6/pkhk0/U7WK8gZhg7HUMAR2ODyPWvnT9uz9nu6+LHgi28R+H7N7vxNoIdvs0CKZLy1PLoBjczoRuVQecuACWArwP9in9ruz+GNungbxlP5HhuSRpdP1PBIsXclnjkA/5ZMxLBh91i2cqcp7lSH1zCwlDWUNGjii/Z1Gn1P0moqhpuqWms2MF7p91De2dwiyQ3FvIHjkU8hlYZBB9RV1mCrmvCs1oztGs23rX5GftQeJrXxZ+1Z4sv7IsbZNSgstzKRmS3jjgcj23xt+lfYP7VX7aGj/DzR7zwx4J1GHWPGlyGge4tmDxaYOjOzDhpRyFTnaRl+gV/zrh0e90PxNp9pqNtJZ3O63n8mVSrbJFSRGx6MjKw+or6PLMPKKlVnpdaHn16ik1FH7jr90Ype3FNHCj6V4uP2sfAC/GG6+HsurxQ6jD+5+3SOotTdAndamTPEgxjnjdlc7sKfnowlUvyq9ju5krXOp+K3wQ8G/GbSzZ+J9Ihu5lQrBfR/u7q3znmOUcgZOdvKkgZBr84vjp8CvFH7Ifj3SNd8PatdNprzGXStYhG2WJl6wyjGN20kcjbIpbj7yj9XOtfDP8AwUn+J+iXHh/QvAVtOt3rkWoLql0kbZFrGsToiv8A7T+duC5zhcnG5c+pl9ar7VUt4vdHPWjG3N1PqH4A/E4/GT4S+HvFTxLb3V5AVuoUGFWeN2jk2jcSFLIWXJztK55r0ZujV8+/sK+H7rw/+zb4bN1FJBJfSXF6scqFSI3lbYQMdGUK4PcMK+gm5U159eMY1pRjsmb023FNn5SeJP8Ak/KP/sfLb/0tjr9XD0r8o/En/J+UX/Y+W3/pbHX6uHpXoZh/y6/wo5sPvP1PPP2gfD0vir4H+ONLt7V726n0e5NvbxjLSTLGWjVR6l1XFfCv/BN7xZFo/wAYtX0S4nEaazpbeSrZ/ezwuHCjjr5Zmb6Ka/Sxl3LX5V/tIfC3W/2V/jlb+JPC6tY6PcXR1LRLiH7kDAgvbMMdFJ27TndGyjnkCsDJVKc8O95bDrLlkp9j9UhGv939aPLT+7Xjv7P37S3hf49aHC1jcx2HiKKIG90WaQedEw4Zk/56R56OPUZ2nivZfxry6kJ05OE9GdEZKSuhnlr6Vm6trmmaALU6nfW1gLq4S1t/tMyx+dM2dsaZPzOcHCjk4OBVHxp488PfDvRJtX8Sata6Pp8fBmupAu5sEhUXq7kA4VQWOOAa/MX9or4767+1d8R9N0Lw1ZXcmixXHkaPpYAV7iR/lM8gzjJHqcIoPTL56sNhZ4h9orqZ1KigvM/VpVCj5RXwj/wVE6fDX6an/O0r6z+CfgG++Gfwv0Dw5qWqT6xqFjbqtxeTztLukPJVCwyI1ztRccKq9818mf8ABUb7vw2+mpfztK0wCtjIJO+4q2tJnu37CrBv2W/BePW9H5Xs4r32vAv2E/8Ak1nwX/vX3/pdcV77XJiv48/V/maU/gQ1q/JVmx+3Mx/6qN/7k6/Wpq/JR/8Ak+Zv+yjf+5OvQy7/AJef4WYV+h+ti/dFLSL90UteQdYnavyh/bG/5PC8Tf8AX3pv/pJbV+rvavyi/bG/5PC8Tf8AX3pv/pJbV7GV/wAWX+FnLiPhXqfq6v3RTqav3RTq8c6gpG6UtNb7poA/Kf8AbWuLvxl+1ZrOlQusskZstOtR6boY22keoeVvzr9UreFbeFIkVURRtVVGAAOgr8ptIWbx7+3QkkUv2sP42e4VmGQYIbouB9BFH+gr9YBXsZh7sKVPsjko6ylI5X4keBNP+J3gXWfDGqD/AELU7doHYAFo2PKSKDxuVgrDPQqK/M39m3x5qP7MX7Rc+ieI3Njp8102i6ysjERRjfiOfllXar7W3kH9274+9X6t+lfn3/wUf+DK6fqmmfEjTYMRXZXT9W2D/lqq/uJTx1KqUJJx+7jHU1OX1IycsPPaX5jrRaSmt0dp/wAFGPjJ/YPgvTvh/YTeXqGt7b2+xglLSN8op4/jkXqD/wAsmH8QNb3/AAT4+Df/AAhPwwk8Y39u8eseJcSQiZSGis1JEeAwBHmHMnBwymI18YfCzw34g/aj+OGh6brd3damZEhGo3rO2+Kyt41RmL7WwzKqruYYaSQZOWzX666fY2+l2NvZ2kEdra28axRQwqFSNFGFVVHAAAAwK1xdsLRjhovV6sil+8l7Rlyvy2/4KF+G4dB/aIlvIt2/WNLtb1wTxuUNBxx/dgXvX6kmvz4/4KeaHb2vibwLrKgC7vLO6tHPqkLxsv5Gd/z/ACwyyVsQl3uXiFeFz7p8D+Io/GHgzQNejUJHqlhBfKoOQBJGrgZ9t1fGf/BT3w7PNpXgXXY4d1tbTXVjPLzw0ixvGPxEUp/Cvof9kPxE/ib9m/wHduAGisPsQwMcQSPAP0iFb3x2+E9p8avhhq/hW5ZYJ7hRLaXTAZt7hDujfoTjPytjkqzDIzWNGaw2Ju+j/wCAXOPtKZ5z+wf42g8Wfs76JaCYyXmiSzadcqwwVIcyR49R5UkfPqD6V9Fetfkt8Cfi14i/ZE+Lmo6fr+l3QtWdbLXNHYgScHKSxnO0soYspztdXPPzBx+oPgP4j+HPibocWseGNXttY09+DJbt80bcHY6nDIwBHysAeRxWmOw7p1HUivdlqKjUUopPc6n8KMmk3eteQ/Hj9pTwj8B9FuJNUu473X2i32eh28o+0XDHIUsBny48g5kYYwrYDEBT58KcqkuWCu2bOSirs+Vf+Cm3iSzvPFngbQI3Zr/T7S5vJl2/KI53jROfXNu/HuMV9L/sS8/sv+B/+ud1/wClc1fl58R/E2v/ABI8TXvjnXo2eXWrqRVuVj2wlkWPdDHyfljRol5JOCuSa/UP9iT/AJNf8Ef9crr/ANK5q9/G0fY4OnC+t/8AM46MuarJnI/8FFv+Tex/2F7b/wBBkrJ/4Jn/APJDdf8A+xkn/wDSW1rW/wCCi3/JvY/7C9t/6DJWT/wTP/5Ibr//AGMk/wD6S2tcv/MB/wBvFf8AMR8j3b4//wDJCfiN/wBi7qP/AKSyV8Q/8EzI1b4reKZCPnXRtoPsZ48j9B+Vfb3x/wD+SE/Eb/sXdR/9JZK+JP8AgmX/AMlS8U/9gcf+j0p4f/c6vyHU/jRP0dooorxzrMzxD/yAdR/69pP/AEA1+af/AATj/wCTgbr/ALAtz/6Nhr9LPEP/ACAdR/69pP8A0A1+af8AwTj/AOTgbr/sC3P/AKNhr28D/u1b0OOt/EifpN4q0KHxN4X1jR7j/UajZzWkn+7IhQ/oa/Lr9h/xK/gL9pfS7DUV+wnUo7jRrhLkFSjkb0Qgj7xliRef71fq2fu1+Z37cnwTv/hX8UR8QtA8610nWbsXX2i1Yo9lqAIdju7F2BlU5+9vHGBnPL5xkp0JacyHWj8M10P0w8tcfdpPLX0r54/Zf/ay0T43aJZ6XqdzBpfjiFPLuLGRgq3RVcmWA/xAgbig5XDdgGP0TXm1adSjJwmtTojJSV0NEa9cfrWbrmt6Z4Z02TUNWvrbTbGMqsl1dzLDEhZlVQWYgDLMoGT1IHek8QeJNL8J6TPqms39rpmnQDMt1eTLFGnIAyzEAZJA+pAr81f2uP2pLj4+a5a+D/CCXEnhS3ul8oLGRNqlzu2o237wQE/ImMknJGQoXfDYWeIlZbdWRUqKmtdz9PF2suR069alFeMfspfCrV/g/wDBvStF12+urrVZibua3nuPOjst4GLeLHAVQBkAkb2cgkEV7LXLOKjJxTukaRbaH0UUVJQUUUUAFFFFAEMjYGSOK8H+MnxIkvLqXQtMn228bbbmZG5dhz5YPYDv69PXPb/Fvx0fCeifZrVsald5WJgM+Wv8T/XB4z3PfBr5vyWyT1r8t4szx0V9Rw795/E/Lsfe8N5Qq8vrdde6tvPz+R5B+0F8LX8X6L/bOmQ+Zq+nxktEg5nhGSVxnllyWGOvzDnivlFa/SnwX4RuvGetx2MBKRL8082MiNPXr1PQf/WNfOP7bX7N8fwe8VW/iPQrfyvCWrsI1ijDFbO5C/NGSc4VsFlwf76gDaufuPDjM8VUwjw2J+BfC3+KPE4vwuHhiVOj8T+Jfkzwr4ffErxN8LdeXWfCur3GkX+MO0JBSVcEbZEOVkXnowOOD1r78+Bv/BQPw142WLS/H0cPhPWSdqX0e46fPyMEkktCeT98lRjO/JAr83qK/W8Rl9HELVWfc+Cp1pwe59y/HT/gorLI02k/DCALGAVbxBqEI3E5PMMLDGMBTukHcjYODXxb4i8Uax4w1abVNd1O71jUZvv3V7M0jkDouSfuj0HArM/z/n/9dfVP7HP7PPw1+MEhufFPiVdR1eFif+EUiL2rFRuG9pM7pQR837kjZgbj82Kx9nQy6lzKP6sfNOtK1z5q8N+Fda8Zal/Z+gaRfa3f7TJ9m0+3eeTaCBuKqOgJHJGORWl8RPht4k+E+vQaL4q07+ytUmtlu1t/PilPlMzKrExswBJU/KTngcV+zvhnwdofgnSl07w/pFnounxnItrGFIUycZYhRyeByeeK/Ir9pzxsPiF8evGOsq0bW/25rS2aFy6PDABCjqfR1jD8f3zWODzGeLqtWtFGlSgqcb9TzGiitGPwzrE8Yki0u8ljIyGjhZgfccV6csVQhpKaXzRlHD1Zaxi/uM6ipbm0uLGXy7mCS3k67JVKn9aiq416VTWM0/mRKnOPxJo6C1+H/iS+8Kv4ltNEvbzQYneObUbWFpYYGQKWErKD5ZAZT8+Ac8Vz9fcn/BMnx00eo+MPBk8zskscer2kWMqu0iKcn3O+3H/ATX0H8Zf2N/h38Xo7i7OmL4c1+Tc/9raSoiZmJLFpY8bJcsckkbjj7wrx6mZ+xrujVjp3OiOH5oqcWfBPwV/bA8ffBuS2tY71vEXh+Lav9j6pIzqiDaMQyctEQoIAGUG4naa/Qj4QftVeA/jB4fmvrbVY9GvrO3N1qGn6pKsL2sakhpCxO1owR99TwGXdtJxX5hfGr4Tz/Bnx1d+G59a03XWhG4XGnS7io3MAsqZzFJgAmMk43DkjmuCIBxkA45HHsRx+BNaVsvoYyKqQ0v1JhWnSdmfoJ8fP+Chllo/2jRvhpFHql588cmvXSEW8XA5hjPMjAk/M2F+UcODXwp4s8Y65481241nxFqlzrGpztue5un3NychQOiqMnCqMDsKx6K68PgKOHWi17mc605vVhXpHwP8Ahj/wsDxJ597Gx0SxYPccECZuqxA4798dB6ZFct4D8E6n8RvGGleGtHRX1DUphDHvyFXglnbj7qqGY8dFNfafhHwVb/D7Q7fQoIwklrlJ38so0s2fndhnO4sOmeMADpXwHHXEM8mwXs8P8c9E+y6v1PreGMpjmOK5qvwx1a79j6w+FvxAj8ZaSIbkqmp2oAljAADjs6j0/kR9K77ua+PfDniC68MazbalaFjJC2WTJAkXup46H6elfV3h7WrbxFo9rqNq+6C4QOM9R6g+4PH4V8JwznjzSj7Os/3kfxXc9fPcr/s+tz017ktvJ9jXooor7g+XCiiigCNvumvyr/4YC+MPT+ydOP8A3Eov8a/Ves/U9StNG0+6v7+5isrG1iaee5uHWOOKNVLM7MSAFABJJPGK68NiqmGb9mtzKpTjU+I/Ln/hgH4xf9AjTv8AwYxf40f8MA/GL/oEad/4MYv8a+jfip/wUe8KeGbqay8H6NceKZYyytfzyG1tQwUEFAVMkgDEg5VM7TgkHNcPY/tiftGatax3mn/Cy3vLGVRJFcW/hzUZEdTyCrCbBGO4/XNe5HEY1rmcUvXT9TicKSdkzyr/AIYB+MX/AECNO/8ABjF/jX31+yz4B1n4X/A3w34Z1+GODV7H7T50cUgkUb7qWRcMDg/K6n8a+avCv/BSDVND1T+zPiJ4FeyuI5NtxLpTNFLCNowptpud2fWQcN7c/YXw5+J3hr4seH01nwvq0OqWO4xu0eVeKQHlJEOGRvZgMggjIINefjamJnFRrRSXkdFGME/dZ1rKHUqeh4r5O/aN/YS0j4pX154h8I3UHhzxJO3mTW8in7DdP/EzBRmN2zyygg45XJLV9ZfjRgV5tGtUoy5qbsbyipqzPyp/4UD+0Z8GftC6HZeI7OzabDN4a1EypPjIEhihfcQQf4kB9qsr8MP2nvixYyWl4vi6bTZwomg1jUWtIWXIxuilddwGM4CnpX6mYo25r0v7Sm9XCN/Qw9gv5nY+Nf2f/wDgnzpXgrUItc+INzZ+J9Riw0GlW6MbKBgx+ZywBm4C/KyhQSwIfgjkP2jP2S/iN8Rf2hNZ8VaHptpNotxNZtFNLexo5EdvCjZUnPDI3bsK++aK5ljq3O6jd29DT2MLcqGsquuG5Br4Z/aK/wCCfLazqV74i+GklraNOzSzeHLgiOLcQSTbvjC7mxiN8KNxwyqAo+6vxowK56NepQlzQZUqcZqzPyh/4QH9pvwWtt4etofH1pbxqscMGm308ttEoPCq8TmNACegYcCvQfgf+wH4o8TeJF1j4nA6TpSzGWaw+1LNeX5JDYZ0LBEYk7m3b+G4GQ4/Rr6U6u6eYVHFqMUr9jGOHimm3cp6fYwaZZwWlrBHbWsCLFFDEoVI0UAKqgdAAOAOB0q61FLXlnUfAmtfsl/EW7/asTxzFp1m/h5fFcOqmb7agf7Otyjs2zOchQeK+9lO4Ag5GOtOpfwratXnW5eborGcKahe3UDXJ/ET4b+H/it4WuvD/iWwTUdOmw21sq8bjO10YcqwyfmB7kdCRXW0m2sYycXdFvU/Nf4l/wDBPPx74Q1b7d4D1KLxJaLIHgjaZbO/h+ZiOSRG20BfmVlJP8Arlryx/ao0OU6dMfiG7udu6Ge4uV554lRmUD/gVfqh1o49a9SOYzslUipeqOZ0I9HY/LTTf2O/jr8WNbhvfE8NxbNIihtT8Tap5r7Rj5NoZ5AcE8bQOO1fa37PP7JvhT4A2v2uEnXPFEqlZtauowjKpHKRJk+Uvrgljk5YjAHuv40p+tZVsdVrR5No9kXCjGLvuxa+UP25fgF4v+OX/CFjwnaW92dM+2/aftFykO3zfI2Y3HnPlv09K+r+OtJz9RXJSqyozVSG6NZRUlZnkf7LHgHWPhd8C/DfhfX4Y7fVrFrrzo4ZBIo8y6mkXDDj7rqfxr1wd6SnbqicnOTk+oRXKrCV+fjfsh/Ej/hqI+Nhp1n/AMI//wAJj/bHm/bo9/2b7d527ZnOdnO2v0DpK1pVp0b8nVWFKCla470o4pPSvE/2tvit4i+Dvwb1HXvDFssuqNPFaLdyx747ESEjz2XGDg7VAbjc6ZyPlOdOLnJRW7HJ8que118D/tEfslfEb4kftEa34t0PT7OfRbqezeKWS8jRyI4IEfKnkENG36V7F+xD8dvFvxu8F61J4shW4n0u5SGLWI4liW63gs0ZVQF3xjbkqB8siZGck+k/tGfEzUPg38G/EHi/S7W2vL/Tvs/lQXYYxN5lxFEd20g9HJ69QK7Kbq4Ws4R+J6feZy5akeZ7Hpyj5RRxXmX7OvxN1H4wfB7QPFuqWttZ3+oG48yGz3eUvl3EkQ27iTyEB5PUn6V6bXFKLhJxlujVO6uh1V7pmjt3ZF3tjhcgZ9s1YopDPgD9l39kH4jfDf45aJ4r8UWlrBp9iLmSSWO9SZ3kkgkjAwD6vnPtX361H8qM+lbV6868lOZnCCpqyDtXKfE7wDp/xS8B614X1Nc2mpW7QmTGTG/VJAPVHCsPdRXWCjaKwjJxakty2rqx8z/sY/sz33wJ0XWb/wASx2j+J9Sm8ndbSCVYbVPuqrbQQXbLMASCFjyAQa+lq4L4s/Grwj8FdDXVPFeqCyEoc2trGC9xdsi5KxoOT1UEnCgsu4jNfIuv/wDBR7xL4k1oaZ8PPAa3EryuIP7Q827nuEAyuIISu1sAkgO9d3sq+Kk6lt+vQy5oU1yn3yfavm39tn4D658b/BegxeGbO3uda07UTJ+/lWLFu8TCTDH/AGli49q8Qvv20P2hfDlrJqGtfCy3sdKgQyT3E2gajCoUdSXaTCj3Oa9L+Ef/AAUO8G+N76PTvFeny+Cr6RgsdxLP9osmyQBul2qYyST95doAyXrWGGxFCSqwV7dtSHUhNcrPQ/2QPh54s+Fnwhj8NeL4Ire8s76c2qQzrKvkPtccqcD52k4r3PtVa3uI7qFJYnWSJ1DI6kEMCOCCOoNWM+1cFSTnNyluzeKUUkjxT9ob9l3wv+0HYRSXxbSfEVshjttatkDSKvJEci/8tEyc7SQRzgjLZ+IdY/Y2+OPwi16e/wDCqzXvlxtt1bwzqXkTFCT8m0skmSAMqoI5HJr9SVpNprsoY6rRXJvHszKdGMnfZn5Y6Zo/7VXiab+zoH+IMLIcb7q6nsl49ZZGUEc/3q9G+Df/AATw1rWNUg1f4nagtnbF/Ok0mxnMt1MxOWSWcfKnOM7GYkFuVIzX6EU1/usQccVpLMJ2tCKjfsSqKvq7nx9+15+yzrfj7Rfh9o3w40Swt9M8Px3kTWomSBYlkMBXGT82SjknrnJPWvcf2ZfAur/DX4G+GPDWuxRwatYRzCeOKQSKN1xI64YcH5WFeZ/A/wDaW8VfEj9pTx58PtUstHg0TQTqH2ae0glW5fyLxIE3s0rKcq5JwoyfTpXSfte/HLxB8A/AGk634dtdNu7u61RbKRNUikeMIYpXJAR1OcoOp6E1EnWqKOGfqvmVHkjeaJ/2w/hX4g+MXwj/ALA8NQQ3Opf2hDcbJpliXYoYH5if9ocVnfsV/CDxL8FvhhquieKbaG2v7jWZbxEgmWVfLaCBAdwPBzG3HsK9g+HfiC48VeAvDet3axpdalptteTLCCEV5IldgoJJxknHJrpeK5nWnGm6D2uVyJy5zj/i54fvPFnwt8YaJp6q+oapo95ZWyO4UNLJA6ICTwBkjmvmP9if9mzxx8EvHWvan4psrW0tLzThbwtBdpKS/mq2MKemAea+zKT1ohXnThKmtpDcE5KQ+iiisDQz9at3utJvYIl3SSQOirnqSpAFfFX7G37Lfj/4OfFqfX/E1haWunSabNaq0F2krb2kjYDAPTCGvuT601Twa6KWInRhKnHaRnKmpNSfQXmsXxZ4U0nxxoF9oeuWEOp6Vex+XPazrlWGQQfUEEAhhyCAQQQK3KTmudNppo0Pzp+MH/BOfxFo19PqHw61CLWLAkuulX0ogu05HyJIf3b8knLFOAB8xya4K80H9qTwSosHHj/ywAii0uZ75FGQAFaNnVQMDvxX6pnpTa9SOY1LJTipepzOir3i7H5WQ/suftA/GHULK48RWuqOgDRpf+KtV3C3U5JBRnaUAnsqdxX1/wDs3/sW+HfghdRa5qlyviTxYFwl48eyGzznIhTOd2CF8xuSBwFyQfpT8KWs62Oq1Y8i91eRUaMYu71YqrtGKWiivPNwooooAKKKKAGfhVe8uI7O3lmkYJGilmZjgAAdasdVrzL46eJP7H8NCxjcrNqD+X8pwRGOX/oP+BGvNzDFxwOGnXfRf8MdeFw8sVXhRju2eJeMvE0ni3xBdag7MYWbZApyNsYJwPxHJ9yayIY3nmjijVnkkYKqqCSSTgAD1J/nTP8APSvSvgf4V/tjXpNTnTdbWQG3cDhpT0x64HP1K1/POFpVc6zBRb1k9X5dT9qxFSnlOBbW0Vp69D1j4a+DI/B/h+KLapvJgJLhxzub0B9B0H596ofHbTvCuq/CPxPaeN7gWnhiS0YXdxuCtHyNjITn94H2bBg5baMHOK9B+7X5qft//HuTxr44bwHpNwP7A0GUNe7FGLm+CkElsnKxA7MYHzGTOcLj+m8py9Q9nhqOiifhWMxEqkpVaju2fJZZWOUyU/hJXaSOxxk9fYmkrU8M+F9W8Za5aaNodhNqmqXTbYbS3G53wCxI9goLH0AJ6Csv/PIIP5V+mKSvyp6nz2r1CrWkvfJqlm2mG4GpLMjWpsywmEoYFChX5twYDGOcgVu/D/4eat8RtY+x6dHtgiKm5u3H7uBSSBuP944OFHJx6AkfWngD4W6H8PbNBZW4l1Bk2zX8ozLJnqB/dXOPlHoOp5P57xNxjgsji6Px1H9nt6vofWZLw9ic0fO/dh3/AMu52fwM+OXxVsfB9xp3jZLa9f7N5dhqEkmL+JsYVphtKScEEEkPkHdnPHnXh34C+DPD6xt/ZQ1O5UMDPqLGYtnqSh+TIGOi9hXof+elLzX83ZhxVmeNnJxnyRfSOi/zZ+wYPh/A4OKThzS7vUq2GmWml2qW1lbQ2lugwsVvGEUc56AetWf896XmjmvlpYmtNtym38z340acVaMUJzwR/Wua1r4a+FvEQl/tHQbGd5fvyrCIpTzn/WLhu3Y103NHNaUcdiqEuenUafk2jOphKFZctSCfqcl8JPhro/wb+K2meMNHur6C1txLHdabv3pLE8RQqGJyArFX+bdkqBx1GP8AtWftZfEu6vJ9G0axuPBfhhnMaalbSbrq8Adtp89eIdwUHy1IYYOWYHFeif56VBfWNtqlnLa3kEd1bTLtkhmQMjrnOCCORwK+/wAp44xmDrReNXtYrvv9/U+SzDhbC4iD+r+5Ly2+4/PlfqT35JJ/Olr3j4ufs8tpccmr+FIZJbRVZ59NG5njxyWjOcsuM/KeeOM5wPBlbcM1/TmTZ3g86w6rYWV+66p9mj8azHLcRltZwrr0fR+gtA5PpRVvSNUm0PVrLUbcQm4s50uIxcRCWPcjBhuQghhkDIIwea96V7aHkrc/Sz9hn9nOT4T+EpPFOv20sHivXIl/0W4AVrG0zuWPbjKs5AdwTxhBgMrZ7j46eCViI8QWiADKx3YGBx0V/rnC/l6Guy+CnxY0r41fDnSvEumeXE9xGFu7FZQ7WdwOJIm4B4OcEqNylWxhhXZ6lp8OqWM9rcIHhlVkdW6EEYr8ez3Bf2rSqUqy97p5PofYZXi5ZfWhWpvRb+aPjf8AGvWPgP4uNpqkuhXD/ubj95b5PSQAllH1Az/wE+teb+ItDk8Na7e6bKWY20m0O2MsvBB/EEVXsb6bS763vLeQxzwuJEYAnkEHkZ6dK/nrL8TVyfMFJ6OLs1+DP2THYeGaYJpfaV1+h9m5pRWV4f1aPW9Hs76LcEniWQBuoyM4PvzWntr+kaVSNWCnHZn4dKLjJxluh9FFFaiI2by1JwT9BX52/tQfGPxN+0b8Yo/gv4HmiXSkvjaS7ZGUXtxF80skzbciGEq3yqDkx7xuJQL9zfFjxBe+E/hd4x1zTWVdR03R7y8tmddy+bHC7oSvcZUcd6+Ov+CY/gFfsfizxrPCrSM0WkWk/msWUACW4UrnGCTb4YjPynB5Ir0cLy04TryWq29Wc1S8pKHc+hfgP+yj4L+Ben2stpZR6v4jVF8/XbyIGUybSGaJST5Knc3CnOCAzPjNe3KMCj8aXpXBUqTqS5pu7N4xUVZHJ+Pvhr4X+KGjPpPinQ7PWrJgQFuI8tGSMFo3HzI3P3lII9a+U/hr+yJ4++CP7RFtf+C9eUeBHj33VxqEgZpYcgG2kiUjfLyWWTAUYzwflb7XK0ma0hiJ04uF9H0JlTjJp9RewrN1rXNO8N6bNqOqXtvp1hCN011dSrFFGMgZZ2IAGSOppviLXrPwvoeoaxqU4tdO0+3kurmcgkRxIpZ2wAScKCeBnivzrsLHx7/wUD+Jl9NPqEvh/wCHelzBo1Ybo7deQipGCBLcOpJZiSFDnkDYjaUaHtbyk7RW7FOfLotz6y1D9tr4K6Xez2k/jeF5YXKM1tZXU6Eg4O10iKsM9wSD1r0DwD8YPBnxStvO8K+I7HWh5fmvFbygTRruKgvEcSJkg43KM9RXlGi/sF/B3SdLgtbvw/d61PGuGvLzVLkSSEknLLE6JxkD5UHAFeIfHn9i28+D8M/xA+E+qX9lJpJa7bTvOPn26DcXeCTILKiE/u3JJUN8zE7G6I08LUfJCTT87WM+apFXaPvwVheKPGmg+CLNLvxDrWn6HaSP5aT6ldJboz4J2hnIBOATgehryL9kL9oM/Hn4etJqOF8VaOy2+qKsQRZC24xzKBwA4VsgdGVuANufNv8Agpn/AMkg8Nc4/wCJ6vPX/l3nrnp4duv7GWjLlU9znR9Pa38QPDfhnw2mv6trun2GiyoskWoTXKLDIrLuUoxOG3AEgDOe2a8x0n9tb4L6zqENlB44toZpGCq93aXNtEPdpJI1RR7lsV80fAb4B6z+1fZ6N4u+I2qXEXhHQ4IdL0PR7LMYljhVEkO4g4VjGFdl+ZmDjMYRRXuPjP8AYB+E+vaBNaaNpd14a1Pb+41GC9nuCjYON6TSMrqSeRwx7MOtbujh6UvZ1JO/l0I55yXNFaH0dY3kGo2kN1azx3NtMiyRTRMGSRGGVZWHBBBByK4D4iftEfDv4VXgtPE/iqz0+9yFazjD3E8eVDAvHErMgIIILAA5r8+fhd8fviD8E9C8V/CPToWvfEk2p/2XpO2USJp90ZniuBGGHzB2xt5ChiWIOSD9P/DP9gHwVpulte/EA3XjPxNffvr24e9nihSVizP5ZRlkc5bBeRiWKhgEyRRUwsKDvVlo9rbsFUlLSK1PZvhv+0P8O/i1fSWXhbxTaajfLz9kkWS3nYYJyscqqzjAJJUEDvXpXr6V+fP7XP7I+lfCDw1F8Rvh1c3mhHSbuFrmzF27+QrMqRTwyuxkDrKUyNx+/kFdnP15+zr8Rrn4sfBjwv4ovAft15alLolVXfPE7RSOAOAGeNmA7BhWVajDkVWk7x213TLhOV+We50usfETwv4f1yz0TVPEWladrN5s+zaddXscdxPvcomyMsGbcwIGByQRWT8RPjZ4H+E8Cv4r8R2WkOyCRLZnMlw6k4DLCgMjLkEZCkcV8Qft7+Irjwf+1H4K1+0EJu9K0qxvohOhePfHe3DruUEZGVHAYfUda9S+Ev7FFn43t/8AhOfjJdah4j8Wa6n2u506SaS2S33gbVcoVfzEXau1WVUHyBTtU1r9Wp06cKtSWj+8n2kpNxitT2/wR+1P8LPiNrC6ToXjC0n1GTAjt7mKW1aViQAsYmRN7ZP3VyfavWGYKMmviL9p39hfwfpPw21XxL4CtpPD9/ots97PZyXUs8NzDGpaQZkZmWQKMqQ2Ds24G7cvm3gf4yfEb9qHw14V+Dem6jLZXXkzDxF4ilJlluLFSFBYgg42sqMCSZWK5YAtV/VYVY+0pS91b36E+1lF8s0fYPif9r34Q+D9WfTdR8a2j3UYy32CGa9ReSCpeFHUMCDlScjjNdx8P/ih4U+KWlnUPCmuWetWq48z7NIC8RJYASIfmQnaeGAz1rx3w5+wL8HtH0eK1vdCvNbuVJLX15qVxHK+TnkQuiDHQbVHAGSTkn5k+L3ga4/YZ+OXhfxZ4X1G5fw3qRkf7FJL+8aJGj+02r8YdCHQozDIO3OWTcYjRoVbwpyfN59SnOcdZLQ/Swnb16VzXhn4h+GPGlxdQaB4i0rXJbXH2hNOvYp2hySAHCMSudrdQOh9K3VkW4t0dG3o20qynII4Oa+F/wDgm1/yN/xQH+1bf+hz1zQo88JyvblsXKdpKPc+8ao6nqNrpOn3V9fXMVnZ20TTT3E7hI4o1BLOzHhVABJJ4GOau1wH7QX/ACQf4j/9i3qX/pNJXPFczSNG7K50XhfxloPjaze98P61p+uWccpge5026juI1kADFCyEjcAynHow9ar+LPiF4X8Btbf8JJ4k0nw/9qD+R/al9Fbebsxu2b2G7buXOOm4Z6ivm3/gmjx8Dde/7GKf/wBJbWuD/wCCoyhv+FbZJA/4mR469bSu2OHUsR7C5i6n7vnPtLxZ440DwHpZ1HxFrFloliG2+ffTrEpbaWCjJ5YhThRknBwK8r0/9tj4LanfwWcXjWJZZ3CI09jdQxgk4BaR4gij/aYgD1rwn4S/AbXv2s9V/wCFnfFi6vItCndjoug28xiUw7174zHFhCuRiSTJfcBtLew6x+wZ8GdQ06e3tfDdxpc8i7Uu7XU7ppIvdVkkZP8AvpSKr2eHpvlqNt+VrC5pyV4o970vVLTWrG2v9Puob6yuEEkNzbyCSORTyGVgcEEdxVfxFe6Rpuh3tzrs9na6QsZ+1S6g6JAIzwd5c7dvPfjmvhj9lPxF4i+Af7R2sfBXWr1tR0u4eQWzbsJHKIvPjlVSx2CSHqmfvMgz8pz9Qftaf8m3ePv+wcf/AEJaznQ9nVjC+jtZ+pUanNFvqjuvAd34Wu/DNt/whs2kzeH4iYrf+w2ia1TBwVTy/lGD2FfPn7bPxU8Hat+z7438PWXirRbvXlltoDpcGowvdCSO8hMiGIMW3KFbIxxtOcYrU/4J8/8AJuGnf9hG8/8ARprh/wBsr9m34d+Gfg/468d6b4eNv4pkuYrxr43s7/vpryIStsaQoNwkfjbgZ4A4rajCEMUoyb0at9/UmUnKnzI3/wBjX4yeAvDX7OfhLTtY8Z+H9J1GH7WZLO+1SCGZA13MykozAjKspHsR619Ca58SPCnhnVrXSdZ8S6TpGrXQVoLG9v4oZ5QzFVKozBmBYFQQOSCBXyj+yr+yn8L/AIlfAnw14i8ReGjf6veG6E9wL+5i37LqaNflSRVGFRRwO3PNdP8A8FCPhK/jb4TQeJrC3abU/DMpmZY42kZrWTCygKB/CRG5Y8KqOemadaFKeJcbvVu4oynGnex9XdqfXj/7LnxY/wCFxfBnRNanlaTWIVNjqe7G43MQAZ2woXLqUkwowPMA7V663Q150oOEnB7o3jLmVzmfFHxH8KeB7iCDxD4l0jQJbhS0KalfxW5kAwCVDsCQMjpXSKwYevJ/Q1+fPgdf+Gr/ANtu/wDEbn7Z4S8LOJLdiC0ZigbbbqrBRxJMWm2t2Mgr9CN1b1qSo8sb6218iYS57sd0rifi58StP+Efw/1jxVqYaSCwi3JbqSGuJSdscQIBwWcqM44zk8A121fDn/BTzxBd23hrwLoSNiwvru6vZeMN5kCRqhz6YuH6e3pRhqSrVYwfUKknGLaPM/gl8JPEP7a3xF1Xx549vpDoFrKYJFt3Kb3UB0s7fk+VCiyKWPU7hyWdnX9CPBHw98OfDXQotI8M6PaaLp6YJitY8GRgoXe7fedyFGXYljjkmsP4D+BIvhr8IfCXhxIFtpLPT4/tKrIX/wBIcb5zuPrKznjjnAwABXoFa4rESqy5Y6RWyIp0+VXe7FZc14J+0F+yL4Q+N1jPeR20OgeKgd8er2kQUzEDASdR/rFOByfmGBggZB99o+lctOrOnJSg7GsoqSsz56/Y2+GvxC+F/wAPbnSfHV9E8aT7dN05XErWkYyD+8BxtbqqD7o64JKr9Cc0v3a8A/a8/aIb4C/D+I6YEk8Vawz2+mrIm5YtoBknIPBCbkwp7upIKhq09/EVNFqydKcT0j4gfGTwX8K4PN8V+JLDR2ZPMS3mlDXEibtu5IVzI4z/AHVOOfQ1wemftqfBnVNQhs4PGsMc0zhFa6sbq3iBPdpJIlRR7swHvXzx8CP2JLv4oxxePvi5qmp3V7qjLdpphmPnTR/Lsa5lOWG5Rjy1wyrt+ZTlV9r1z9gf4M6lpclraeHbrRrh8Bb6y1K4aaPBBOBK7oc4x8ynrxzg11yp4Wm+Scm35WsZc1SWqWh79pGsWHiDTINQ0u9t9Qsbhd8N1ayrJFIvTKspwR9DV2QfI30r827i38ef8E+/iXpuNTbxF4C1eQvJFGdkdwo2iX90WPlzou0hgcMAvzEBlX9EfD+vWXibw/p+s6dMLiw1C2ju7aYAgPHIoZGwQDyCOozXPXoeytKLvF7M0hU5tHuj4f8A2T/+T6fjB9dZ/wDTnFXef8FLv+SO+G/+w8n/AKTXFcH+yf8A8n0fGD66z/6c4q7z/gpd/wAkd8N/9h5P/Sa4r0Yf75T9F+RzL+Ez6G+CvHwd8D/9gOy/9EJXYyMEUknA6muM+CrY+DvgfI/5gdl/6ISvjH9oj4neMP2nvjHL8HPh/KYfD9nM0OoXCF0WeSI7ZpLh8f6iJvlCjhmGfnLRhfOhRdarJXslu+x0OfLFdz6b8SfthfB3wrqH2K98dWM9xt3f8S2Oa+TBJ4LwI6g8dM5FbHgD9pT4Z/FK8js/Dvi6xvL6R/LjtJ99rPK20t8kcoVnwAT8oOK8z8D/APBPv4V+HdJS31ywu/FepFV82+ur2a3G7aAwjjhdQqZBIDFmGcbjiub+Lv8AwTu8Ha/p8lx4Ell8LanHHmO0nnkubOdgGI3byzozEqNwYgBT8hJrVQwknyKTv36CvVWrsfYFLxXx/wDsY/tGa54h1rUvhd8QpJP+Ev0oyR213eSqZ7kRErJBIc5eVMM24Z3KGJ+6S30v8RPH2l/DHwXq3ibWXePTtNhM0gjALuchUjXJA3OzKqgkDLDmuapRnTn7N6vp5lxkpRuaXiTxNpPhLS5dS1rU7PSrCLG+6vrhIIlyQAC7kAEkgDJ6kV49P+298Fbe4eCTxmu9GZSU067deDg4ZYiCPoa+U/Afw78cft8+Mr3xV4t1uTRvB+l3X2eG3txvWNjtaSC2Q4CsEK7pnGc7PlfGF+ndO/YP+C1nYWsE3haa+nijVGvLjVLoSysAAXbZIqhiRk7VUZPAHSuqVGhR92rJuXl0MlOctYrQ9j8H+PvDnxA0s6j4b1yx1uyUhXmsZ1lEbEBtr4OUbBHytgjuKbovxD8MeItcu9G0rxFpOqavZhzc2FnexSzwbGCNvRWLLhiAcjgnFfH3xO/Ze1z9ma+u/ij8HdXnjj02OS41HRdQfeptgS8iBuPMiC4+RzuGwuHLBccr+wD4i/4S79pLx5rvkfZTqenXV4Yd+7YZLyFyucDOCx5x2qvqsZUpVoSul9/zBVHzKMlqfoea5fxx8SvC/wAN7FLzxRr1hokMgYxfbJ1R5toBYRpnc5APRQT+dcz+0N8aLL4E/DO/8S3KrNd7ltdPtXOBcXLg7FPI+UAMzc52o2OcV8gfAj9lvXv2n5G+JPxW13UJbC+cm0gSRRPeKGOTk5EMGQyhFUE5JXYuC+FGhGUPaVJWj+L9C51GmoxWp9Kr+3J8FJpFiXxoN7Nt+bTLwY+pMOAPc8V7B4b8V6N4w04ahoWq2esWBbZ9qsLhJ49w6ruQkZHHHvXi15+wl8FrmykgTwnLaO6FVmh1S83occMN0pBIPIDAjjpXzH8SPhP41/YX8XWfjTwLrN1qng27uI4bq2uGUMWDMwguVA2urrkLKqgqSw+U7S+qo4er7tKTUvPr9xDlOGstj9HqXA71yvw2+IWl/FDwPo/ijRjIbDUoBKiyAB42yVeNsHG5HVlOCRlTgkc11Qrz3Fp2e6OhO+qHUUUUDCiiigBjYXmvmv43a02qeNJbVWbyrNFiAzkbiAxIH4gfhX0jcf6tjnoK+Oda1D+19Yvb3BH2i4klGSTjLHA/Ij8q/N+NMU6eEjRX2n+CPteFcOqmLlUf2V+ZU/z0r6h+Ffh8eH/BdjG0eyedftE3y7SWbnBGeoGF/CvnDw7pf9ta9p9jtLLcXEaPjj5Sw3fpn8q+wIVCwoOwGK8fgfCKUqmJktrJfqenxbiWvZ4dPzf6Hl/7SHxUX4O/BvxD4hjmjj1QQ/ZdNVmQF7uT5Yyqtw+wkyFRk7Y29K/HKSR5pHkkdpJHJZnYkliTkkn1J9a+4v8Agpn8QJW1bwf4JgeaOKKGTWbobV2MzFooCG+8GUJccAgfOOuOPjPwj4bufGPirRtAsmjS81S9hsYXlJCK8sixqW46AsO1f0jlVJUcO68up+Q4iXPNRXQ+7v8AgnT8EYNN8L3XxJ1S3WS+1Qta6UXzmG3Risjj5uryAryuQI+DiQ1y37ZX7J0s3xMsfFXhrbb6f4iuSmqRlV2WtztLGYKOSsiq5Iwfnz8w3jH3Z4e0Gy8J+HdN0bTY/J07TbaO0to2YtsijQKgyTk4CjkmvnX4q+MX8WeJZQkm6wtCYYRgcnPzP9CR+QFfm/EPEU8ppzxEX78tIr+ux9ZkuUrMK0aTXurV/wBeZ5p4R8J6d4J0ODS9Mg8q3jGWY8vM+BmR27scDr0wAOAK2f8APSj/AD0o/wA9K/mrEYipi6sq1aV5PVtn7pQowowVOmrJB/npR/npR/npR/npXMbB/npR/npR/npR/npQAf56Uf56Uf56Uf56UAH+elH+elH+elH+elAB/npXzr+0J8Hlt45fFOh2uI1+bUbeIdMnJnA+v3gB3Lepr6K/z0pk1vHcQvFLGssTqVdHUMrKRgggjoR6g19JkOd4jI8XGvSen2l3R4ua5bRzPDulUWvR9mfFXwd+Fuq/Gb4gaX4X0lWSS5fdcXXll0tYARvlbnGFB4yRklVzkis74jeB9Q+GfjzXfC2qKFv9LumgYhSFdThkdQedroysM84YV+lH7IPwz8F/DOx1j+zLqGXxNqlw800U0oE0Nsrfu4kXOTGu4Etj5mbn7qgeHf8ABS34cLZ654Z8dWkGEvFbSr502KolXLwk92dk80E84WJR2Ff1vl+dRzCcKlP4JLQ/nvFYKWFcqcvii9TB/wCCdPxcn8O/Ee78B3UxbT9fiaezhLN8l1ChdiBnA3RB9zbcnyohnFfpJ2r8NPCfiS58G+KtG8QWawveaVeQ30C3C7o/MjcOu4enHYjqa/bvQ9Ys/EGjWOqafcLd2N9Alzbzr0kjdQysPYgg1y5xQ9nVVRL4isLO8eVnjf7Qfh8Q3Wn6wgH73NvJ68Asv/s9eP8A+elfTvxg0san4E1EBV8yBROrN22sCfzUMPxr5iH+eK/mji/CLD5h7SKspK/zP2rhjEuvg/Zy+y7fqe//ALP+tfbfDd1p7vmSzmO1cdI35H/j2+vVvSvnb4B6k1r4suLTdiO4tydvqysMfkC1fRC9q/TuGMU8TllNyesdPuPgc9w6w+PqJbPX7x9FFFfWnz5w/wAa9Nuta+DvjnTrC3e7vrvQb+C3t4wS0sjW7qqADqSSB+NfMH/BMnxXFfeB/GPh/wAs+fZ6nHqBm3gh1niCAAf7P2Y/9919qMNy4Nfmj4x0/V/2Hf2n01/SrPzfB+rmQwwRrhJbOR1MlqGbOJImCEENn5UJ4dlHpYWPtac6PV6r5HPU92UZH6YUn61y3w++JHh/4oeG7fXPDepQ6np8vyloz88T4BMci9UcAjKsAeR611Oc15ri4uz3N009gx6Unrio5ZEhjZ3YIijcWJwAB3r5x039uDwdrfxwtPAGjWd7rlpcv9lXXNPHmxG53AbVQDLRKN26YHA25wV+erjTnUu4rYTko2uL+33rk+j/ALN+r28an/iZXlrZuykjavmCQ9PXy9vod34Vs/sT+Gbfwx+zj4U+zxRifUFlv7mWNMGWR5GwW55YIsaZ9EHsK3/2oPhxc/Fb4H+JtBsEWXUmgW6s12hmeWJ1kCLyMFwpTOf468U/4J5/GjT9a+H5+Ht5MkGtaHLM9rG5wbi2d2kOMnl0dnBA6Ls98d8fewbUd1K7+4wdlUuz7G4qORSyEdKfXH/FD4l6H8JvBuoeI9fuvs9laodqLjzZ5MErFGCfmZscdhgkkAEjzYpyaUdzobSV2fE37H8Nv4P/AG0viL4e06JrbSlGq2kFrG7FEWK9j8vIzyFVSoJ5+b359H/4KZYHwh8ME9Bryk9v+XeeuU/4J++HtW8a/Ebx98XNSSKCPUpJ7ZBbqBDLPPMtxcbMsWCptiAznO/G4lTXV/8ABTL/AJJD4Z/7Dq/+k89e5dfXYLta/rY40v3TPff2e9Lh0f4G+ALWCFYVXQrJ2VFCgu0KM7EDuzMzH1JJr0X1ri/gr/yR3wL/ANgGw/8ASdK7UdTXjTd5tnXH4Ufnb4H8PxXn/BSTU0SCJoLfUL68kR1yNxtnO8f7QkdWr9Ea+CPhj/yki8U/715/6JFfe5ruxrd4J/yoxo7P1PE/20FDfsy+OARn9xAR9RcxEH88Vyv/AAT3vZLj9nGxhf7trqN3En+6ZN/83NdZ+2d/ybL45/694f8A0oirjP8Agnf/AMm9L/2Frr/2SlH/AHJ/4v0Kf8Veh41+2FpdtrP7a3wr0+9hjurK7i0mCe3mXcksbajMGRh3DAkc9cmv0BUbVUe1fBP7WH/J9Xwh+uj/APpzlr739KnE/wAOmvL9SafxS9TH8W2sOoeF9YtbiNZYJ7OaKSNujKyEEH6g18P/APBMTSoDefELU2gja5RbK3jnKguqMZ2dQ3oSseR32r7V90eIP+QFqP8A17yf+gmviv8A4Jg/8gv4hf8AXxZf+gzVdFtYWql5fmOfxxPuaviP/gp3GjeEPBEm0GRb+4VW7gGNSR+OB+Qr7cr4n/4Kdf8AIl+CP+wjP/6KFZ4H/eIDrfAz6q+GNw918MfCc0rbpJNKs3Zj3JhQn9a+Ov8AgmzIP+Ey+KCd91uf/Ik/+NfYfwk5+Ffg4H/oDWf/AKISvir9mfWrb4M/ti/EHwfqbNpdpqlxdW1hFccGWTzhJajdwo3xM23OMl1A5IB2o+9CtBb/AOTIl8UWfoJXn37QWP8AhQ/xGycD/hHNRGf+3aSvQAw4rxn9rfx1p3gf4A+MJL6XD6lYS6TbQoyh5Zp0aMBQepUFnIHO1GPauCjFyqRS7m03aLPLv+CaX/JDNe/7GOf/ANJbWuF/4KjZ2/DXAz/yEv8A21r03/gnZ4bu9D/Z9a9uQgj1jV7m+tgrZPlhY4OfQ74HOPQivMP+Co7FV+GxHXGpfztK9Wm19fbXd/kc7VqKTPuHw3odn4Y0DTtH0+IW9hYW8drbxDokaKFUfgAK027UifdFLXjN31Z1LY+BPjwf7F/4KD/D+5tl2y3UmmiQjjdvleFif+Afyr6e/a1/5Nv8ff8AYNb/ANCWvmD9pH/k/wA+Gv8A110n/wBKnr6f/a2/5Nx8ff8AYOb/ANCWvWq/FQ9F+Zyx2mcT/wAE+/8Ak27Tv+whef8Ao01r/t1f8mseNf8Aty/9LYKyP+Cff/Jtunf9hC8/9Gmtf9ur/k1fxr/25f8ApbBWX/Md/wBvL8yo/wAL5C/sN/8AJr3g3633/pbPXtesaTZ69pl3puoW0d5YXkL29xbzLuSWN1KsjDupBIIPrXiv7Df/ACa/4N+t9/6Wz170a58T/Hn6v8zWn8CPz8/ZU1af9nX9qDxb8JtVuCunanMYrOWZ1P7xV822YkNtUyQsQRgku0Y9h9EftnfFg/Cz4G6u9rMYdZ1k/wBlWLKWDKZA3mOCCCpWJZCGHRtnrXj/APwUQ+G91p//AAi/xW0EPb6vo08dpdXUOd0S7y9tNknauyXcucZJlQdhXmPirxpL+3B+0H8P9EtYpYPDljYwzX8ao2ImKrLelX2BhkhIFY8bkUj71eoqccRKGJey+L1X+ZzczgnT69D6U/YV+Eq/Dn4J2mrXMKrrHibbqMz7RuEBGLdM5ORsPmYPIMzDHavpTbUFvBHbwpHEqpGgCqijAUAYwBVmvGrVHVqOb6nVGPKrDK+Ff+Cn2mXc2m/D3UUhc2NvNfW8s2PlWSRYGRSfUrFIf+AmvuzoK8n/AGlPg7H8bvhLqnh1dkeqqVu9NnkOFjukzsJ54DAshPJAckAkCtMLUVKtGctiakeaDSOy+HvieLxp4C8Oa/Ahij1TT7e8EbEEp5kattJ9RnH1FdJmvz5/Yq/aYt/hdJd/C/4hSroEFldSx6fcXqiFbSUuxmt5j/CN+5gzdCXBONoH6DKwZcjpTxNGVGo09nsFOalHzHUdqSuP+JnxR8PfCXwvc6/4kv1srGL5UQcyzyEZWONOrOcHgdACTgAkc0YuT5YrU0btqzr6/Pz9pq1h+IP7dHgTw3qMay6ZCNPhlt5xuiljMzSyLtPTeG2E+3rX07+zf+0dp/7Q3h+/vbbSbvR7vT5/KngmPmxHJO0pKFAY7cFlwCpPcYY/Ov7fHh3UvAPxT8B/FzTIVuIbOW3t5QVOxLmCUzQ7yDnEill4HSP3Ar0sJGVOs4S0bTXzMKj5oKSPvBVCqBTulcl8NfiJovxT8H6d4j0G8F1YXibsHG+F8fNG4H3XUnBH8+tdX7150ouLakbpprQ+ev279BstY/Zp8STXUCTT6bLa3drI2cxS+ekZYe5SSRf+BGj9hXVJdS/Zl8MJIZHa1e7tw7MWJUXEjLjPYBgoHt6V55/wUK+NVhpfgT/hXGnSpd65rE0El9EoLfZrdHEi5IPEjuiYXnKh84yufdv2bfh3dfCr4IeF/DV/uGo29s010h25jllkaV4yQzA7DIU3A4O3Ir0ZXjg4qW7ldfcc61qXR8ufsn/8n0fGD66z/wCnOKu8/wCCl3/JHfDf/YeT/wBJriuD/ZP/AOT6PjB9dZ/9OcVd5/wUu/5I74b/AOw8n/pNcV0w/wB8p+i/IyX8Jns3hXXpPDH7MekazEu+XTvCUV2i+rR2YYD81r89P2UfEnxT8Hya/rPw18EWPiqeYR2l1d3sDytABltilZUIDkqT1zsX0r9IfhNZw6l8D/B9pcIJbefQLSKSNuQytbqCD7YNfGf7HniRv2d/j54w+FviuRLOTUriO3tbyY7EkuIy3kkAngTpICOeT5a9TUYeSUKySu+3kXNaxbZ2n/C9v2sP+iTaR/4BT/8AyVR/wvb9q/8A6JNo/wD4BT//ACVX2rx6VWvryDT7Oe5upktreFGklmkcKsagEliTwAAM81x+3j/z7X4/5mvs3/Mz87PCvgn436/+1J4d+JGueA5dEuJtTtFv5LOMrbrBtW3lba8jkDyS2cH1OM17X/wUivri1+BOlRwSvHHNr8EcyK5AkQQXDBWAPI3qjYPdQe1dD8Hf2uovjJ8atc8IaL4fnu9AtQ81vrySqoEaBFLSRtyFeQttIO7DICg+Yrr/ALaHwqvPix8DdSs9MinuNX0uZNVs7WDJadowyum0AliYpJMKvJbbXU6kvrEPaR5bWMuVckuRnUfs06DYaD+z/wDD+30+D7NDLolrdsisSPMmjE0jcnu8jn05x04r1P0r5X/YT+PWmePvhnp3g+8vox4n8OwLaCBwEae1XIhkRcDIVAsZxnBUE43jP1NXBiIThUkpbm9NpxVhkiiRGVhlSCCDXwD+xDodr4X/AGsPifo1iCtnp1vf2cClixEcd9Gi8k54Cjqa+ufjn8atF+B/ge913VZUluvLddP0/fh7uYD5UHBIGSNzYO0ZPtXxR/wTi1G61j48eLL+9na5vLrRpp5pn+88jXMLMx9ySa7MPCaw1Sb20MqjTqRR1H/BTrUrmW8+H2kxO4hZbycxKx2yOTCqkr0JA3df75rS0H4vftReG9D07SNN+EGjwadYW0drbQ/ZJzsiRQqLn7VzhQBW/wD8FIfhveeJPh7oXi2yVpP+EfuJI7qNVBxBPsHmE5zhZI41wP8AnoT2r3X9nn4yWPxu+GWl69bzIdRWNYNTtwAphulA3jbk4Vj8y8/dI75A19ovqsPdUkr/ACZCi/aO7sfPf/C9/wBq/wD6JNo//gFP/wDJVc38RvGv7S/xS8Gar4X174Q6XJpmoxeXJ5NrMroQwZXQ/aT8ysqsMgjIGQRwfvnivGP2lv2jtL/Z88IQ3sltHqutXkoisdL83y/NwcvIzAEqij+IKfmKjjORz063NNKFNX+f+ZcoWWsmcr+wl4L8XeAfhDqGjeL9NvNKuotXmeztrwjK27RRH5QCcKZPNP1LHvX0jnNcd8J/HU/xL+HWg+KJ9IuNDk1W1W5+w3EiuyKc7TuGMqwwwOAcMMgHIHZba5KsnOo5S3NoJRjZDqKKKyLE6dqT8KTjua5Dxn8WPBvw748SeJ9L0WTYZBDeXaJK6jqVTO5vwB601GUnaKuJtLc2PFV4bDw1qd0Dgw20kgP0Un+lfIS1s/FX9v74Zw6HqWl6H/a3iK5u7SWOOe3tDBbq5UqA5mKuBzn5UNfIevftTa/fb00vTrPS42XAeTM8qnuQeF/NT096+L4i4WzPOq1NYeHupPVu259bkOc4PK4VHWlq7WS1PtX4Q27XHxA0wqu5YvMkftgeWw/mRXsPjb48fD74b/aU8R+L9J065twDJZfaBJdAHofITMh/Bexr8h9a+J3izxB5633iG/linTy5YEmMULrxlTGuFwcDjFcwcnrz2r7ThzhCplOF9jXmm276fI+fzrOoZjiPa0lZJW1PXP2rPihp3xc+N+ua/ouoyanoRS3t7CWSN4sIkKB1VHAZR5vmHBHVj61574N8Zax8P/E1lr+g3S2WrWbFoJ3gjmCEqVJ2SKyk4Y9RxwRzWLRX6VChGFJUumx8nKTcubqew+FfHXjX45fEbTrDxV4n1bW9PkuPtlzZTzu1riMFsCAHy1BIC/KvG6vqse/J65OSfrXzR+ydpq3Gv+INQLYe2to7YLjqJHLE/gYh/wB9V9L/AOelfyp4i4tVM1+rQ+GCSt5vVn7pwfhvZ4H2z3k/yD/PSj/PSj/PSj/PSvyo+8D/AD0o/wA9KP8APSj/AD0oAP8APSj/AD0o/wA9KP8APSgA/wA9KP8APSj/AD0o/wA9KAD/AD0o/wA9KP8APSj/AD0oAP8APSj/AD0o/wA9KP8APSgDx79pzwyuqeBYNWVF+0aVOG38g+XIQjD67jGefQ188ar8SPFeveHY9C1XxHqeq6PG8ckVlf3TzxRNGrKhQOTsIVmHy4619l+PNMOteCtdsVjEsk9lMkaEZy5Rtv4hsGvg/wDhH0r+nvDTFfWcvnQqaum9PRn4jxlhlRxcasftr8hQSpBBweoP9a/RL9mz9tz4faV8LfDvhrxfqVxoWr6PZxae0klpJJBMsfyRlGjDn7gTdvC8k4yOa/O2iv1vF4OGLiozPgKdR03dH7Yaf4y8L/EzQ9Qi0DX9M1+BomimOn3cc+zcpADBScE++K+W+/T+tfntbzy2txHPBI8M8TBkkjYqysCCCDnqCB0rstE+M/jPQci3164nQsGZLzbODgg4y4JAOOxHrX5PxRwRXzbklhpq8b76b26n3GQ8Q0stc1XTtK2x+gvwlm8j4iaMT0Z5E9OsbYFfUa9sda/K/wCHf7Y154c8Rabfa5oMV1Fb3CyO+nymJgnfCMGycZ/iGTX2T4J/bx+EXi7y4bnWbrw3eO+xbfWbVk7dTJGXjUe7OK4OHchzDKMNOjiYdbq2vRF55mWFzDERrUJdLdup9GL0paxPDfi7RfGFj9u0LWLDWbLdtFxp9yk8eR1G5CRWzur6OzWjPAWuwc1yHxK+GPh34teF7nw/4m09NQsJvmXOQ8MmCBJG3VWAJGR2ZgchiD2GRSfjRGTi7pg0mrM/PrXf2KPiv8F/EUmt/CPxXLfRM/ywfaha3ZXcxVJVY+TMqjBJYgEk/IKsw/Ez9sDw2x0+98MyapcM3F02mQS49t8BEeB7ivvzaaMV6Mca38cFL1Rj7FfZdj899Q+CX7UPx6ZdL8c62ujaAy5lju7q3jhlQspKtDaD94wxwJAMEdQTX01+zz+yv4U+AFq9zY7tY8R3CeXca1dIFfb1KRIOI0J5wCSeMswVce2fpS1jVxc6keRWiuy0HGmou+7Bl3LhhkGvkr9ob9iU+OPF6+OPh3qkPhTxb54uZlZnhgnm3KfPV4wWil6kkKQxweGLM31vRWFKrOlLmiXKKkrM+DNLf9s3RbX7H9jW/QxiKOeeTS3ddoIDb9+SenzPnP8AOHSf2Q/i98ePEdvqvxo8Uy2FnbEhLCKeKabGUDCOOIfZ4g6KRvGTlRlDX3viiuv67NfDCKfdLUz9kuruYXg/whpPgTw3YaDoOnw6XpVjF5UFrACFQZJJ55ZiSSWPLEkkkkmvE/22Pgz4m+Nnw/0PSfC9vBcX1rqq3Ui3E4iAjEMqkgnvll6V9F0mciuOFSUJqotzVxTVjmPhnot14b+HXhfSL5VW8sNKtbWdUYMokSFFYAjqMg810/rSr0pal6u5R8m+B/2ffGOh/tla78RLq2th4Yuzc+VMtypk+eMKoKdeor6wHT8KSl9aupUlVacuisRGKjex5h+0l4I1X4kfBPxR4b0SKObVb6GNII5ZBGpKzRucseBwprnv2Q/hXr/wf+EK+H/EkUEGpfb57grbyiVdr7cfMO/Br3Dt70pp+1l7P2XS9x8q5uY+Tvj5+z94w+IH7UXw/wDG+j21tL4f0U6cLySS5VJB5N7JNIFXqfkYV9XI3y/hTvrR61M6jmoxfQUYqN2upS1i3e70u8hjGZJIXRfqVIr5q/Yg+A/i34G2Hi6LxXbW9tJqUts9uLe4WXIQSBs46cuK+ouKQURqSjCVNbMbim1J9B2a+Zf23Pgf4p+N3hzwzY+Fba3ubixvJZphcXCwgKyYBBPXkGvpn8KPrRSqSoyU47oJRUlZnO/D/Sbnw/4F8O6XeKqXdlp1vbTKrbgHSJVYAjryDzXhX7U/7H9n8cpoPEOg3UGieMbZVjM0wIgvEGdqyYBKuvG2QAnA2kHClPpikaqhWlTlzw3FKKkrM+BNLsf2z/DNnHp0Pm39vGBDFNcXOmXEnf5jJIxdj7yGoNJ/ZB+MPx68X2msfGfXjZafavg23nxTTlTt3CGOH9zEHA5Yc5AJVutfoCKXiur67PXlhFN9UjP2S6u5naHo1l4d0ex0nT7ZLTT7GBLa2t487YokUKijPYKAPwr5j/bk/Z/8YfHb/hDF8KWtrcf2aLz7Sbm5WEDzDb7MZ6/6tv0r6uPSiuSnVlTn7SO5rKKkrMRfuinUUVmUfJXxl/Z98ZeM/wBq/wAFePNMtbaTw7pctgbqWS5VZF8qdnfCdThSMeua9v8A2gPB+o+Pvg14r8O6Qkcmp6hZtDbrK+xS2QcFj04Br0TApa2lWlJxf8uxmoJX8zxX9kf4Za78I/g3aeHPEUUMOpw3dxKywSiRdrvuX5h7Gr/7U3w/1f4pfAvxJ4Y0GOKXVtQNsIEmkEatsuYpGyx6fKjV63gUdqXtZe09r1vcfKuXlPJv2X/AGsfC/wCB/hzwzr0UcGrWJufOSGQSKN9zLIuGHX5XX+VesetA7UtZyk5yc3uxxXKrHjn7WWraNo/7PPjd9diS4tJ7BraKFlVibiQhICoPdZCjA84257V4f/wTf+E/9ieDdV8fXkC/bNac2Vi2AWW1ifDkMCfvyggg4/1Cnoa5z9urxPe/Fj4t+DPg14dlaaUTx3F6IxvVLib5YzIACVEULPIe22XOOK+2vCPhex8E+F9K0HTIzHYabax2kCscnYihRk45PGScckk16MpOjhVC+stfkYJc1Tm7G7RRRXmnSFFFFAHz1+0V+x34U+O80msIx8PeLTGqf2vbRBlmC4CiePI34UbQwIYYXJKqFr5y0j4T/tW/A2GbS/CmqyatotvGvl/Zru3uoFRQSEiiuhvTgnhFGeOuK/RD8aSuyni5048jSkuzMZU1J32PgVfiV+2B4uzYWPhl9IljPz3TaXBBux1Aa4Yoc+wpfC37DPxD+K/iJPEXxj8WyoXGWtIbk3V4qlmbyg/+qhXcxIEe9eeg7ffA+tLWn12SX7uKj6IXsl1dznvBHgXRPh14bs9C8P6dDpel2Y2xW8AOPdmJ5Zj1LMSSeSSeal8YeEdJ8eeHL7QddsY9T0i9j8qe2mB2sMgggg5BBAIYcggEEEZreNArg5pX5r6m1lax8B6p+yP8Y/gFr13qvwb8UPqNjO2DZPPFDOR8+DLHKPIl2rtG84OWJCqKtahJ+2frtr9g+xJpwKmKW6gl0yNmyMbt24kHk8oMjtX3jimsD613/XZ6c0E33aMfYro7Hyb+zz+xGPAPitfGvj7VY/FXinzftEMYLywwTl2YztJJ800v3SGYAKdx+ZtrD6yblSB6U/aKK5KlWdWXNJmkYqKsj5P+Av7PvjH4f/tR/EPxxrFtax+H9aOo/Y5Y7lXkbzr2OaPco5GUU9ehrqv20/g94l+NHw30fSfC8EFxe2mqreSrcTLEPLEEyHk98utfQlHHpV/WJqoqnVE+zXK4nM/DXQ7rwz8OfDGkXoVL2w0y2tZwjBlDpEqtg9xkGvKf2nP2VNG/aG0yK8SddI8V2cXlWupbNyyICT5Myjkrktgg5UsTyMqffulH0rONScJ+0i7MpxUlZnwh4a0P9r/4U40qzjtfGOl2ibIpLy7trhHGeqySPHOfYN09OlZ2tfBH9p79oC7Gk+PdVj8N+HGdZJojcW/kMvmISPJtWJmZcBlErY+X7wNff+B9Kaa6/rslqoRT72MvZLq3Y8y+BPwG8P8AwC8J/wBkaJG1xdzlZL/VJwPPvJAOC391BkhUBwuT1JZm9Km2BCHxsPUN0qTFef8Axt+E2mfGj4c6p4X1R1hWdRJb3hiDtazrykqjjocggEEqzLkBjXFzOpO83v1NbcqskeJfHT9hfSviB4kuPGXgjVv+EQ8WSS/apNu42txcA7hN8pDRSFtpLLkfLnbuJY8TZfCP9rbQ9mi2vxAsp7E5H9oTXizkZPJMksBmyCfT6GuL+Fvx18afsW6vL8P/AIj+Hrq88NJNLJaXFnklFJDFrVnISWJi2SpKlS5zg5Wvouy/b4+DNxYJcS6/e2cxXJs5tLuDKpxnaSqMuR7NivYl9ZprliuePR2ucy9nLfRnG/Dj9heabxFZ+Kvi94pm8fatbgY0+aWSe1JUsVEkkvzSoMg+XtRcgghgSDxX7A6r4v8Ajp8WPGNpn7BKzGPeMNturl5U49liP41B8Xv22tX+M1u/gP4P+HtVe91dTbvqMkQF15TZVxCiFggK8+a5G1dx2qQGH0Z+yj8Ak+AfwzTTbry5PEOpSfbNUnjC48zGFiUgDKoPUnLM56NgFSdSnRl7Z6yskuy9AjGMprl2R7DqWn22sWM9le20V3Z3EbQz286B45UYYZWU8MpBIIIwQTXxF4x/Yx+IHwh8X3fir4GeIWhSQMqaRPOqzIrEHyt0v7qdASSPNwQAvLMN1fdf60NXl0q0qL0OiUFLc+Hb7XP2zbzSoLGLw/ZWdxGFL6hC+m+c2eoYNK0fr91BVv4R/sO67rnjKHxr8ZtbXxFfZWf+x3ma53vwVW4kb5SqHcPLQFThRuKgqftal966JYyVrQio+iIVJXu3cFUKoAGAOKdRRXCbnzF42/4KCfCbwuuzT7zUvE8+5lK6XZsqKw6bnmKAqT3XcK8F8af8FMPFGoEJ4X8K6bpCfMHl1KZ7tzyQrLt8sKceu4fWvXv+HaPw0/6D/iz/AMC7b/5HpP8Ah2l8Nf8AoP8Aiz/wLtv/AJHr26c8vpu7TfqcUlWl1sfE/jD9qD4q+OjjVfG+qCLDKYdPcWcbKT91khChxj+8DXl24t1JJ68kk8nP86/Sn/h2j8Nf+g/4s/8AAu2/+R6P+HaPw1/6D/iv/wAC7b/5Hr1YZlg6atCNvkYPD1Zatn5rUV+lP/DtH4af9B/xZ/4F23/yPS/8O0fhp/0MHi3/AMC7b/5Hrb+2MP5/cR9VmfmrRX6Vf8O0fhp/0MHi3/wLtv8A5Ho/4do/DT/oYPFv/gXbf/I9H9sYfz+4Pqsz81aK/Sr/AIdo/DT/AKGDxb/4F23/AMj0f8O0fhp/0MHi3/wLtv8A5Ho/tjD+f3B9VmfHP7O/xA0DwJ/wkH9uX32L7Ubfyf3MkhbZ5m4/IpxjcOvrXsn/AA0F4C/6Dh/8A5//AI3XsH/Ds/4af9B/xZ/4F23/AMj0f8Oz/hp/0HvFn/gVa/8AyPX5pm3DuTZxi54yvKSlK21raKx9lgM+x+AoRw9KKsu9zx//AIaC8Bf9Bw/+Ac//AMbo/wCGgvAX/QcP/gHP/wDG69g/4dn/AA1/6D3iz/wLtf8A5Hpf+HZ/w1/6D3iz/wAC7X/5GryP9Sch/nn96O//AFrzL+WP4/5nj3/DQXgL/oOH/wAA5/8A43R/w0F4C/6Dh/8AAOf/AON17D/w7P8Ahr/0HvFn/gXa/wDyNR/w7P8Ahr/0HvFn/gXa/wDyNR/qRkP88/vQf62Zl/LH8f8AM8e/4aC8Bf8AQcP/AIBz/wDxuj/hoLwF/wBBw/8AgHP/APG69h/4dn/DX/oPeLP/AALtf/kaj/h2f8Nf+g94s/8AAu1/+RqP9SMh/nn96D/WzMv5Y/j/AJnj3/DQXgL/AKDh/wDAOf8A+N0f8NBeAv8AoOH/AMA5/wD43XsP/Ds/4a/9B7xZ/wCBdr/8jUf8Oz/hr/0HvFn/AIF2v/yNR/qRkP8APP70H+tmZfyx/H/M8e/4aC8Bf9Bw/wDgHP8A/G6P+GgvAX/QcP8A4Bz/APxuvYf+HZ/w1/6D3iz/AMC7X/5Go/4dn/DX/oPeLP8AwLtf/kaj/UjIf55/eg/1szL+WP4/5nj3/DQXgL/oOH/wDn/+N0f8NBeAv+g4f/AOf/43XsP/AA7P+Gv/AEHvFn/gXa//ACNR/wAOz/hr/wBB7xZ/4F2v/wAjUf6kZD/PP70H+tmZfyx/H/M8e/4aE8Ar839udOf+POf/AOIr43JyTyD2yOnHFfpR/wAO0Php/wBB7xZ/4F2v/wAj0v8Aw7R+Gn/Qf8Wf+Bdt/wDI9fZcP4HLeHVNYZyfNa97dD57NswxWbuDrJLlvt5n5rUV+lP/AA7R+Gn/AEH/ABZ/4F23/wAj0v8Aw7R+Gn/QweLf/Au2/wDkevsf7Yw/n9x8/wDVZn5q0V+lX/DtH4af9DB4t/8AAu2/+R6P+HaPw0/6GDxb/wCBdt/8j0v7Yw/n9wfVZn5q0V+lX/DtH4af9DB4t/8AAu2/+R6P+HaPw0/6GDxb/wCBdt/8j0v7Yw/n9wfVZn5v6Xql7od9Fe6beXGn3kLbo7i1laKRD6qynIPPY969k8E/tofF3wOYEj8VSa3aRtua11yNboSZ7NKQJcDjGH9K+u/+HaPw1/6D/iv/AMC7b/5Ho/4do/DX/oP+K/8AwLtv/keueeYYKqvfjf5GkaNaPws4DwT/AMFN5f8AR4fGHgxT/wA9r3Q7nH/fMMv9Za978F/tvfCLxkIkPiQaFdOpZrfWoWt9mOuZOYs89nOa4P8A4do/DT/oP+LP/Au2/wDkek/4dofDX/oP+LP/AALtv/kevLqPL5/DdG8fbLc9t/4aW+FP/RRPDf8A4Mov/iqP+GlvhT/0UTw3/wCDKL/4qvEv+HZ3wz/6D/iz/wAC7b/5Ho/4dnfDP/oP+LP/AALtv/kesOXB/wA0vuRd63ZHtv8Aw0t8Kf8Aoonhv/wZRf8AxVH/AA0t8Kf+iieG/wDwZRf/ABVeJ/8ADs34Z/8AQf8AFn/gXbf/ACPR/wAOzfhn/wBB/wAWf+Bdt/8AI9HJg/5pfcgvW7I9t/4aW+FP/RRPDf8A4Mov/iqP+GlvhV/0UTw3/wCDKL/4qvEf+HZ/wz/6GDxZ/wCBdr/8j0f8Oz/hn/0MHiz/AMC7X/5Ho5MH/NL7kF63ZHtv/DS3wp/6KJ4b/wDBlF/8VS/8NLfCn/oonhv/AMGUX/xVeI/8Oz/hn/0MHiz/AMC7X/5Ho/4dn/DP/oYPFn/gXa//ACPRy4P+aX3IL1uyPbf+GlvhT/0UTw3/AODKL/4ql/4aW+FP/RRPDf8A4Mov/iq8S/4dn/DP/oP+LP8AwLtf/kek/wCHZ/wz/wChg8Wf+Bdr/wDI9HLg/wCaX3IL1uyPbv8Ahpb4U/8ARRPDf/gyi/8AiqP+GlvhT/0UTw3/AODKL/4qvEv+HZvwz/6D/iz/AMC7b/5HpP8Ah2d8M/8AoP8Aiz/wLtv/AJHo5MH/ADS+5Bet2R7b/wANLfCn/oonhv8A8GUX/wAVS/8ADS3wp/6KJ4b/APBlF/8AFV4j/wAOz/hn/wBDB4s/8C7X/wCR6P8Ah2f8M/8AoYPFn/gXa/8AyPRy4P8Aml9yC9bsj23/AIaW+FP/AEUTw3/4Mov/AIqj/hpb4U/9FE8N/wDgyi/+KrxL/h2f8M/+hg8Wf+Bdr/8AI9J/w7P+Gf8A0H/Fn/gXbf8AyPRy4P8Aml9yC9bsj2//AIaW+FP/AEUTw3/4Mov/AIqk/wCGlvhT/wBFE8N/+DKL/wCKrxH/AIdn/DP/AKD/AIs/8C7b/wCR6d/w7N+Gf/Qf8Wf+Bdt/8j0cuD/ml9yC9bsj23/hpb4Vf9FE8N/+DKL/AOKo/wCGlvhT/wBFE8N/+DKL/wCKrxH/AIdn/DP/AKGDxZ/4F2v/AMj0f8Oz/hn/ANDB4s/8C7X/AOR6OXB/zS+5Bet2R7d/w0t8Kf8Aoonhv/wZRf8AxVH/AA0t8Kf+ih+G/wDwZRf/ABVeI/8ADs74Z/8AQf8AFf8A4F23/wAj0n/Ds/4Z/wDQf8Wf+Bdt/wDI9Lkwf8z+4L1uyPb/APhpb4U/9FE8N/8Agyi/+Ko/4aW+FP8A0UPw3/4Mov8A4qvEv+HZvwz/AOg/4s/8C7b/AOR6T/h2d8M/+g/4s/8AAu2/+R6OTB/zP7gvW7I9t/4aW+FP/RRPDf8A4Mov/iqX/hpb4U/9FE8N/wDgyi/+KrxH/h2f8M/+hg8Wf+Bdr/8AI9H/AA7P+Gf/AEMHiz/wLtf/AJHp8uD/AJpfcgvW7I9u/wCGlvhV/wBFE8N/+DKL/wCKpP8Ahpb4U/8ARRPDf/gyi/8Aiq8S/wCHZ/wz/wChg8Wf+Bdr/wDI9H/Ds/4Z/wDQweLP/Au1/wDkejlwf80vuQXrdke3f8NLfCn/AKKJ4b/8GUX/AMVR/wANLfCn/oonhv8A8GUX/wAVXiP/AA7P+Gf/AEMHiz/wLtf/AJHo/wCHZ/wz/wChg8Wf+Bdr/wDI9HJg/wCaX3IL1uyPbv8Ahpb4Vf8ARRPDf/gyi/8AiqT/AIaW+FP/AEUTw3/4Mov/AIqvEv8Ah2f8M/8AoYPFn/gXa/8AyPR/w7P+Gf8A0MHiz/wLtf8A5Ho5cH/NL7kF63ZHtv8Aw0t8Kf8Aoonhv/wZRf8AxVH/AA0t8Kf+iieG/wDwZRf/ABVeJf8ADs/4Z/8AQweLP/Au1/8Akej/AIdn/DP/AKGDxZ/4F2v/AMj0cuD/AJpfcgvW7I9u/wCGlvhT/wBFE8N/+DKL/wCKo/4aW+FP/RRPDf8A4Mov/iq8R/4dnfDP/oP+LP8AwLtv/kel/wCHZvwz/wCg/wCLP/Au2/8Akely4P8Aml9yC9bsj1Bfi58B08QHXl8S+CBrjEk6n59t9p5XYf3n3vu/L16cVu/8NLfCj/oofhv/AMGUX/xVeI/8Ozvhn/0H/Fn/AIF23/yPS/8ADs34Z/8AQf8AFn/gXbf/ACPT5cH/ADy+4P3vZHtv/DS3wp/6KJ4b/wDBlF/8VR/w0t8Kf+iieG//AAZRf/FV4j/w7P8Ahn/0H/Fn/gXbf/I9H/Ds/wCGf/QweLP/AALtf/kely4P+aX3IL1uyPbv+GlvhT/0UTw3/wCDKL/4qj/hpb4Vf9FE8N/+DKL/AOKrxH/h2f8ADP8A6GDxZ/4F2v8A8j0f8Oz/AIZ/9DB4s/8AAu1/+R6fJg/5pfcgvW7I9u/4aW+FP/RRPDf/AIMov/iqT/hpb4U/9FE8N/8Agyi/+KrxL/h2f8M/+hg8Wf8AgXa//I9H/Ds/4Z/9DB4s/wDAu1/+R6OTB/zS+5Bet2R7b/w0t8Kf+iieG/8AwZRf/FUv/DS3wp/6KJ4b/wDBlF/8VXiP/Ds/4Z/9DB4s/wDAu1/+R6P+HZ/wz/6GDxZ/4F2v/wAj0cuD/ml9yC9bsj23/hpb4U/9FE8N/wDgyi/+Ko/4aW+FP/RRPDf/AIMov/iq8S/4dn/DP/oYPFn/AIF2v/yPR/w7P+Gf/QweLP8AwLtf/kejlwf80vuQXrdke3f8NLfCn/oonhv/AMGUX/xVJ/w0t8Kf+iieG/8AwZRf/FV4n/w7N+Gf/Qf8Wf8AgXbf/I9H/Ds34Z/9B/xZ/wCBdt/8j0cuD/ml9yC9bsj2z/hpb4U/9FE8N/8Agyi/+Ko/4aW+FP8A0UTw3/4Mov8A4qvEv+HZ/wAM/wDoYPFn/gXa/wDyPR/w7P8Ahn/0MHiz/wAC7X/5Ho5cH/NL7kF63ZHt3/DS3wp/6KJ4b/8ABlF/8VR/w0t8Kf8Aoonhv/wZRf8AxVeI/wDDs74Z/wDQf8Wf+Bdt/wDI9L/w7N+Gf/Qf8Wf+Bdt/8j0uTB/zP7gvW7I9t/4aW+FP/RRPDf8A4Mov/iqT/hpb4U/9FE8N/wDgyi/+KrxP/h2b8M/+g/4s/wDAu2/+R6P+HZvwz/6D/iz/AMC7b/5Hp8uD/ml9yC9bsj23/hpb4Vf9FE8N/wDgyi/+Ko/4aW+FP/RRPDf/AIMov/iq8S/4dm/DP/oP+LP/AALtv/kej/h2b8M/+g/4s/8AAu2/+R6OTB/zS+5Bet2R7b/w0t8Kv+iieG//AAZRf/FUf8NLfCn/AKKJ4b/8GUX/AMVXiP8Aw7P+Gf8A0MHiz/wLtf8A5Ho/4dn/AAz/AOhg8Wf+Bdr/API9HJg/5pfcgvW7I9b1z46fBXxNps2n6x4y8I6rp82PMtby8gmifByNyMSDyB1HpXnV7pf7J2oagt5LJ4BWYcBYLuKKP8Y0cL27isn/AIdm/DT/AKD/AIr/APAu2/8Akej/AIdm/DP/AKGDxZ/4F2v/AMj1UXhYr3ZyE/aPeKPUPC/xb+A/gmGSDw94l8E6FBKwaSPTZ7a3VyBgFgmMn61vf8NLfCn/AKKJ4b/8GUX/AMVXiX/Ds34Z/wDQf8Wf+Bdt/wDI9H/Ds34Z/wDQf8Wf+Bdt/wDI9S44Ru7nL7h/vVske2/8NLfCn/oonhv/AMGUX/xVH/DS3wp/6KJ4b/8ABlF/8VXiX/Ds34Z/9B/xZ/4F23/yPR/w7N+Gf/Qe8Wf+Bdt/8j0cuD/ml9yC9bsj23/hpb4U/wDRRPDf/gyi/wDiqP8Ahpb4U/8ARRPDf/gyi/8Aiq8R/wCHZ/wz/wChg8Wf+Bdr/wDI9H/Ds/4Z/wDQweLP/Au1/wDkely4P+aX3IL1uyPbv+GlvhT/ANFE8N/+DKL/AOKo/wCGlvhV/wBFE8N/+DKL/wCKrxH/AIdn/DP/AKGDxZ/4F2v/AMj0f8Oz/hn/ANDB4s/8C7X/AOR6fJg/5pfcgvW7I+u6KKK806QooooAKKKKACiiigAooooAKKKKACiiigAooooAKKKKACiiigAooooAKKKKACiiigAooooAKKKKACiiigAooooAZTHkVBknFOyK8b+KHjS81jWovCeiO3nzSCO4kXIxkfdz6AHLEdvxrzMdjYYGlzy1b0S6tvZHXhcLPFz5I6Jat9l3Ow1X4raHp941lbtcaper1t7CIytx156ZHpmn6d8UtFupvIvPtGj3ONwh1KLyCR7E8d/WtDwn4P0/wjpaWllEqnAMkxX55G7sT+f0p/izwvZeKtHnsryMMrKSkmPmRscMP8+3euVf2h7J1XJc2/LbT0ua/wCy86gk+XvfX1t+hL4c8Uab4stprjTbn7RFDKYWcKQNwAJxn6jmtmvLvgJZy2Ph/U4Z0MckeoSIynoGCICB+Oa9RFdeX16mIw0KtVWk1qY4qnCjWlCDukySik3D1pa9I5QopNw9aWgAoopNw9aAGGk75pa4a8+ILf8ACxrHw1awhx8zXUzdFHlllVffpz7478clfEU8Oouo7czSXqzalRnW5uRXsm36I72imrnHPWnV1mJHVPUtWtNJs3ub24jtoE+9JIwUDt1+tLqWoQ6ZZXF1cSCOCFS7sewAya8c8MwzfGHxbcalqO9tBsXAgs2BVC3OAR3OCS31A6cV42Nxzw84UKavUlsv1fkjvw2F9rGVWbtCO7/JLzZ2X/C4dEky9vFf3Vov3rqO1cxr6k554+lX0+J3huZrJYdSSZruVYY0QEtuYgDIxlevfFdLDaRwwrEkaoirgIo4HtXkXxI8G2+m+NPDmr2aLELm/iinRcAGTeGVgPUjdn6D3rkxVTH4On7RNS1V9GrXfTU2o08LXnytOOjtrfp10PaFbcM0tMi/1Yp24etfQxelzyhgrm/GHjvS/BMMLag0gebPlRxxli+MZGeg6jqRXSbq8z+PV0sHg4RldzXFxHGpIHy4y2R/3z+tebmVeeFwk6tN6pX1OzB0o168ac9m7HY+G/EcHiTQYdViimghmDMqTD5wASM8Z9M8etYWjfFnSPEPiaPRtPiup3YMTceVtjXAJOcnPbHTqRW34NsG07wnpNtIm2SO1jVx/tBRn9c15x8N4TqnxY8T36xIkVuXiwv94uAD+IQn8a82ti8TTeFimrzaUtPK7sddPD0ZKvJp2itNfOyPaKKKbuX1GfrX055A6iik3D1oAWik3D1paACik3D1paACiiigBvSoZ5kgjZ3YKqjJYnAA9amavKPjjrzWtvpWkmf7NbX8x+0zekSlQR+bg/8AAfSvOx2KjgqEq0uh04ag8RVVJdTZn+Lulm4dLGy1LV44ziSaxtS8a/icZ454zWlY/Ezw9qE1nDa6gs092xSKJUbdkdmGPl/HFbel6faWGnwW9pHHHBGoVVQAACvOfE3hOK1+KnhrUbZFj+1ySCXoAXRCwPTqRn8hXm1KuNowhVTUrtJq212ttTrpQwtWcoNNWTa13suuh6wrbuRS01fu0u4V9EtjyxaKZvXOMjP1pdw9RTAdRRSbhQAtFJuHrS0AFFJuHrRuHrQAz+EUcZ964Xxb8QH0XxRpGh2kPnXl3LGZC/3Y4SxBI/2iFb6Y59D3SsGWuSliYVpyhB3cdH6m1SjKmoyktHqiSiioppRDGWYgADJJ4rplJRV2Yle+vrfT7d7i5lSCGMbnkkYKqj1JPSuNm+L2h73SzW91NUJDyWdszov1PH6Vw8eoT/GTxs1oHlHhqwIkZEJQS88FuM5Y/kAcYNe0WOmWum20dvbQRwwxqFSONQFUDsBXz9DF4jMHKeGajBO12rt23trsepUw9PCWjXTcnrZO1vXzOYb4teGF0s3x1NDHnHl7W83Ppsxu/HGK39Y1y10LS5dRu3ZLaIAsyoWPJAHABPUivLPjz4NibT49ctIgk8cgjuCvAZDwGPqQdoz716dr17Fpfh+8uZV3Jb27yFcZ4Ck9PwqaWKxaqVqday5Emmk7O99x1KFDkpTp3fM3ddrW0MvwX8RLDxxdXsVhFOFtQhaWRQqtuzjHOex6gV1gX5vrXk/7PumfZfDd5eGPYbm4wrccooAH5Et+Oa9ZrtyuvVxOFjWrfFLX/Ixx1GnQxEqdPZaf5j6KKbvHqPzr1zgGjqKilmSGMu7BFUZLMcAD1qY49a5j4g+HbnxV4VvdMtJkiuJgoVpCQvDqSDgdCARXPXnKnSlOEbtLRdy6cYymoydk3v2OgtbyG8hEsEqTRt0aNgwP41NXD/CzwbeeC9BmtLyeOaaW4afEROxQQowCf93PTv8AjXccc/NUYapOrSjUqrlk1quxdaEadRxg+ZLZ9ySik3D1pa6zEKKTcPWloAKKKKACiiigAooooAKKKKACiiigAooooAKKKKACiiigAooooAKKKKACiiigAooooAKKKKACiiigAooooAKKKKACiiigAooooAztXvo9K0u6vJTiK3iaRyPRQSa8H+B9rJrXja81S6XzmhjeUyuBkTSN1x6kF+n0r2vxpZy3/hPV7aAbppbSVEX1YoQBXkf7Pd5Gur6zbFgJZY45UXH8KsQ3/oS/nXw+bNzzbCU5/Dq/mj6XAJRy/Ezjvovlc92LY5qMzJyCyjseakbBzmvnf44+EdO8P39hdWUQgN20hmUOSCQVIIz0JLGvdzXHTy/DuvGHMlvrb9GeXgMLHGV1RlLlb20v+qPe7O1tbPzFtoo4vMcyOIwBuY8knHc15L8RfiB4gsdYtILFf7KsXuWhWaZF3zFWAY4YcJk+nOM11Pwz8A6d4f0XT74WwGqywK8s7EkgsASoGeB0H4etcv8AFG1TxZ8SvDugMwCbGlc/7JJLD8o/1ryMxq4ipl8Jx9ycnGyT7taXsjvwVOhHGSjL3opO7a7J621Hya5428TeJNNvtLglt/D7XCiPhR5kQI3SODzhhnHHp9T23j7xong3SY2SP7RqNy3lW1uvV3/wHH5gd66W1t0tbeKKJQkcahVVRgADjAFeH/EfULm8+LmmwW8H217Ly/KtmkEYZzlz8x6fw/XFPFSq5XhnUc3Kc2lrqk3poicPGOOrKCilGCb9Uu5r+Ll8W+G/Cx12fxEy3qMjPbRwp5Kq7Bdi8HON3U56c+tej+E9Um1jw5p15cLtnmt45HwMDJGTjnpXKL4Dv/Fd3FceK7qOa1hbfDpltnyBxwXJ5Y4/r2OK6DxxrQ8K+Db++hGxoY9sQVcgOxCpx6ZIrowyqYZ1MVUbUFHZtt6at+RjWlGsoUIpOTe6VlrsvMxdY8YXmva+/h/wzIguIc/bdQZN8dt/sgdGfPbPY+hxy8+reKPDHxG0zRjrT6rFebJJVkgVQFLHdjHfCseCB9a1vgVpZtfCtxqUpV5r64ZzLnLFV+XDE+4Y9+prA0XVF8YfHIX1oyy2VhG4jkU8MoQqT7jc5/SvIrV6lWnQrym1KpJWSb0j2t103PQpUlTnWpRinGEXdtLV+vrsevapb3Vxps8dpci0u2TCXBQOEPrjuevWvEPA+h654i8ba3dWuvCC+s28mS+a2STzckrwnAUfux09O1e5axfJpek3d3J8sUETSM3oApJNeZfs92f/ABJdSvZA3nT3Owsx5YKoOT75Zq9LM6McTj8NSk31bs2tlpt5nJg6sqOFr1FbWy2T33/I9R023ls7OKK4uDdTKoDzlQpkbucDgZOeBV3p7UYp1fVxSikkeG9Xc8s+PWrPY+FY7WNwjXcyq3qVXLHH4hfwrQ+Cdgtn4DtJfL2S3DySyEjG47ioP/fKr+AFc3+0Zau2n6Pcgjy45njI92XIx+Cmuz+Et0l34A0lk6KhjPHdWKn9Qa+Mot1M/qc/2Yq34H0lRKOTwcestfxOx681TutPt75ovtNvFOYnEsfmqG2OOjLkcEevXmrlYkniS2TxJFoqiR7ySBrlioG2NAQoLc9STxgHpzjivsKkoRSU+uh85FNv3Sp428XW3gvQ5L64y7Z2RRg8yOei/wA/XoawV0nxfq+lm+l13+y72RPMjsoYFMcZxkKxYEk+vPHvXK/FS6bUfid4Z018PbxvE/lsODvlw2fXhR+tezS4itWPQKua+bjUePrVoNtRhZKza1tdttHqyj9VpU5JJylrqr6X0WpxXwn8dTeMdGlW9CrqNo4jm2jG7OcNjt0P5GuW+OudU1bwzpCvsW4ny4B6ZZUU/q35Un7PkckkviC92kQzPEqt/tDeWH4Bl/Om+IPL1z47aZbHLJZopcdgVVpAfzK15M8RUxGVUo1X705Jeuv+SPUhRhQzCo6e0It/h/mz1u+uo7HTZppTsjiiLM3YADNeX/s/W7SWes6jIxaW4uBG7eu1d2f/AB811/xQvhpvgHV5RyWhMQx1+chP/ZqofBixFj4BsSyFZJjJI2RgnLHBP4AV61W080pU+kIt/fZI82n7mBqT/mkl92pL488bXGj3Vlo+kItxrl+22JWyViXP32A7f4H0rjvHt94k+HttY6kniJ9RmkkCTwzQosbYGchQPlHBB5zyOfXJj1K/1T4xajd2FmL68gLwwJNLsSPbiMuT6D5uBk8njvXoWl/D+e/1iLWfE92mpXsPzQWyLtt7Y+qjqTnuf1wMeYq1fNJ1PZXTUrJ3aSStr5tnbKnTwPJz2acbtaNtvp5WOvvtTh0vS5r24by4YYzK7HsAMk1514bvPEnxChn1ZdSfRNLZilpBAiMz7SfnZiOnHQeh/Hf+L1tJcfD3VVhBJVUcgH+BZFL/AIbQawPA/jTR9D+F9rNJdRqbdGjaEON5kyflwTnJPPPrXoYyu/rccPVnaKi3va723X32OPD0v9mdaEbycrbXsrX/ABKHgbxV4u8Tao9g1zaRx6bOqX0oTMrgFuB/D8xUjIA65rq/Hfja40e6stH0iNLnXL5tsSyfciXu7Ac4xn8j6Vk/Bnwze6Tpd9qWoI0V5qMu9o3GG2jOCRjgklv0rjY9U1DUPjJqM9haLe3kJkggSeTYkW0BC+fT7xwOfmNeYsVXweCpKcnz1JJa6tLyXex3ewpYjE1ORLlgr9k35/P8Da8cX3ifwBb6bqK+IJNRlmmEU8EkKKj8E8ADgcHofTmvYbdjJErEYJGTXCab8Pri+1aLWPE94uo30JzBbIu2C3PByo6kg9z7egNd9tC/SvocuoVqc51J3UZWsm22rbvXa55OLqwqQhCNnJXu0rJ9l8iWim7gehp1e+eaMry342eC73xJYWl5p6G4msi+63XG50bGSvuCo4789TgV6lXPeG/E6eIrjVY1TyxY3bWpBbJYqAc9OByfyrysww9LGUXhKrtz/pqduErVMNVWIp7x/XQ8C8K/FbXvB7LZyD7XbQnYba6yrpjPAOMr9CDjpgV7f4I+IGm+OIWa3LRXUQBkt5PvL7j1HXn+VX9e8E6L4mjK39hDO3QSY2uBnPDDnrXkfw90F/DfxhvdNtpTNDawtuJxkxsqsAfU5K/lXyOHpZjk2Ip0Zz9pSm7a7o+hrVMFmVGdSMOSrFX8mek/ETxNqHhvSmbS7UzXBjkmaeQfuoI0ALMfU8jCjrye1c54R8d6veeEbFTjU9fvnl8lGAVY41baZJNoGFU+2TkAVrfGzURZeA7uMSeXJcPHEnq3zAsPxUNSfC/wmvhfwwl1cNm8niVnZhjy4xkrGPQAEk/7TMa9GvUryzN04SfKo69lf9TzqcaUcCpyiuZy07uy/I5jwb8QNV0/xB4gi1+6a6t7NDnykH+sD7QqAAZLZ/MVBq/jHxbY+OdCiubiO0t76aI/2fHhgkbPtIc4zux3zjI6VX+EHh//AISvxBqviK8XdbpdtJHCxyDMSWDEf7Ibj/e7YrRv2GufHizjRN0VhCBJnoAEZwcf70iflXi06mKlhKc3NrmmktdWr7v5Hq1I0Y4mcVFe7DXTRNLp53PY93ygmvOn8U6n421i6sPDk4tNNtm2z6o8W/c2fuxKeD0+9759M3vi54ibw74KunglaK4uCtvE6gk5bqQR0wu459qg+E+nQ+Hfh3ZyzLHA0yNcySBjggnKsSf9gL+VfUYjEyq4pYJOyUbyf4JX6HhUqKhh3iWrtuyX5s53wvr/AIi0/wCKMnh661RtVtFG6V5IQpH7vcCMe7KK9F8Vatd6Ppoaxs3vb2V/KiQA7QxBO5z2UAH9B3ry/wCF+pDxR8Ttb1yNf3DRFUYdNpZVQ+uSIz29a9V8VakdH8O6jeqAz29vJIF9SFJArkyupKWBrVFN2vKzveyXa50Y6CjiacHFXtG67v5Hj/hX4meJ9a0+7gtm+3axeS4tQEUJboFy7njGBlQMnk+vSu6+HK+JpPDt6uuPJHqBmcQSXChsAgc4U8gMT3+lY3wF8OwWnh6TViAZ712Cn+7GrFcD6kE8e1epzMFjYk44qcqwteVCGJxFSTdnpfSz6vzKzCvSjVnQoQSV1rbXTt5Hz9ZaTrWv/Fa6tV18SajYRnbqJtUOAMAr5edvV2H617loljeafp0UN7fNqF0ud9wyBN5J/ujgAe1eXfBNk1TxF4o1cxkLJMPLc/7bsxA/8dr2PtxWnD+HjGjLEJtucm929L6b+gs2qy9pGi0vdSWy3td/mLXDfGXV/wCyfAd9skVJbkrbru/i3HDD/vkN+Vd1XmP7QVjLd+CY5I/uW95FJJzj5fmX+bD869POJThgK0ob8rOHL4xli6cZbcyK/wCz/potfDF1dtGFe4uSqv3ZFAA/8eL/AJmvVxivN/gTfR3XgeOFM77aeSJ+B1J34/JhXo/b8KwyGMY5dR5e3/DmuaScsbVcu7Kl5YwahC0FzDHPESCUkUMpwQRx7HH5VyXxivjp/gHUtjBZJQkKj1DMAw/75zW9qHiK203VtO01hJLdXzssaxgHaFUsWbJ6DgfiK8+/aAuDcabpGlRgtPdXW5FHfaCv83Wnm2IhDB1pQ1duX5vb8ycBTlLE01La9/kv+GE8J6re2PhHSNA0GNZdWNuLm4nmB8q0WTLgv6sc4C/ieBzZ+DvijV9c1LX7XVb77c9rIih9qgA5cHGAODtH5V02l6XbeBPCNy5czSRQtcXEzDDSuFyT9OAAOwAFcp+z/ZNH4fv7yQZlubjHmHqyqo/qWrx6NOrSxWFpOTVou8U9ErJL11O+cqdShiKnLfVWfW7d2dj438Z23g3RmvJl8yZvlhtwQGdz0Gew9TXPpovjHVdHe/m13+ztQdN6WNvAnlRnGdrEhiT+PBz1rmviVLLq3xZ8OacHzBC0MmztzIWf8wi/lXsU2Le1kAOMIep9q9CNR5hWrc0mo09FZta21bOWUVhadJpLmlrqr6X0Rxfwo8cS+NdCke6Mf261fy5hH3zyG29s/wBDWN8W/H2s+H4zFpULW0KyLHJeSICS5XcFQEYIx1bkc465xmfs728vk65cuu2GR40B4HzDcWHr0daX44bdW8ReGtESdkaaQ71B6B3VVb68Pj8a8upi8RPJo1OdqT0v1etl953xw9KGaOnypxWtui0uz1DwtNdXHhvTZb1ibxraNpiRg7yozxj1zXKa14s1LX/EEvh/w46wvAM3eoyR70g44VR91mz78YPpx1muaj/Yvhq/vAu421s8u3pnapP9K86/Z7hE2i6rfy5a6nutskjEkvhQQSfq7fma9avWn7WhgVL4leT62Xn5s86jTj7OriWvhaSXS7/yNPQtP8baP40tre91D+1tDZWaScwpHtOCQMA5Bzj2wTXTeOPGFr4M0OS/uF8yTISKJSAZHPQZPQccn0BroTt9vzrw34zajNP480DT1g+0xw+XKsBIAlZ5cbcngZ2AZPrSxs3lODlKnJtt6Xbdr2XqVhorMMRGM0kktbaXtr+Jr64ni2HwfN4gvNeNleqguFso4kWKNTj5DkZJ+pPXHPWu2+HWuXfiLwjYX98gS6kVg2BgHaxUNj3xn8a55vBut+Nmjk8TXUdrpysHXSrEnDYIIEsn8R7EAY4yMV39jaQWFvHBbxrFDGoRI0GAqjgAfSnl9Cv7b212oWtZttt97dCcTVp+yVOycr30WiXa/Uu0U3cG6EGnV9KeSFFFFMAooooAKKKKACiiigAooooAKKKKACiiigAooooAKKKKACiiigAooooAKKKKACiiigAooooAKKKKACiiigAooooAikAcFTXhWt+Dda+HfjA674ftGvNPZiTbwqcqp+9GVHO3PII6YGRxz7s2MdcUFQe1eRj8vhj4xu+WUXeLW6Z3YXFzwrlbWMlZp7M87sfjRpWoQusVhqc1/H9+xjtt8oI69Djj61wHxI0jxX4ovLTUrjSpLezZjDb28ZEkkIJ+9JjoW6+gwAea+gPJTdnauadtDVxYnK6uNpexxFW68lb7+5vQx0MLV9pRhZ+bv92wy1jENuiYACqAAK8r0fTrnVfjdqWoPbzfYrSLyobhoyI94VVZQ2ME5Mn5V6x7U3aA2QOTXo18HGsqcW9INP7tjkpYiVLnt9pW+8UV4v8AGLwjqsPiC08S6RbPdPCE3xwoWcOjZVsDk5zg4/u17R3+nam7eAGpZhgYZhR9lN22aa3TXUeExU8JU9pFX6WfVM8p074heKPFMYsdP0KTTrlxta/uQxihwcM20gZOOi56+oya6H4oaTeap8P762t1e6udsbFQoLvtdWY4HU4UnAGfQdq7ZY1XOFApdoKkVhDASlh50a1Ry5la+i/I0lioxrRq0oKPK79zw/wD/wAJHrXhuDw1DY3Gj2MZb7VqUylWZGZmKRAj7xzjdyAM98VR8JeGfElr481YabZNp9tvktReTRFVih83hk3D522px1GSCeOvvqqq8AAChRt5xXnrIo2pc023Dr5JaI7JZpK9Rwikp7r53ucr8S/ta+BNWW0he6uJIfL8uNSzEMQrEAegJPHpXI/B+18Qw6fY2s1p/ZWm2zSPI8y/vbpmY4G0jKKM9e+Fx3r1n73vSqoX2FelUy5TxccVzNWVrficUMW44d0OVO7vf5WJKKKSvZOE57xl4Xg8YaDc6dMQjSAGOXGfLccqw/H+teSeFfEGt/CNrrTNc0q6uNMDeatxbAyImeuGPGCQODg89Oa95/D9aY0aN1RSa8LGZaq9eOKpS5KkdL73XZrqejQxrpUpUJrmg9bdn3TPPYfio+vQ7NB0HUbuZhiOWaIRw59S+ccelbfg3wtNoS3d9qE63Ws37iW6mRcIMcLGg67VHAzyevsOpWNV6KB9Kd/OuqlhZ86nXnzNbaWS87dznnWjyuNOPKnv1b+Z458XdAvrXxNpXieztnu4rQx+fHEuWUI5YH6EEjPbH1q9rHxIHjLR/wCzPCsFxd312nlvL5bIlqpHLM3Y4Jxg9QeuMH1JwpXDDNIsKdlANcUsskqtSVKfLGfxK2u1tH5nUsZFwhGcbuG2vz1Oe8D+E4vB3h+DT4yJJVy80wGPMkPVv6c9gK8stNP8U3HxQ1u6sbFrYzSPbi+uYiEhjyAJFz987U4A7sM8Cvd+lJtCnIHNXiMrp1oUqcZOKg7q3kTRxs6bqSau5qzv955t8arfUJvB8NrZQT3rSXEaS+VGXbaATkgD1ArS+GOn61Z6LCuqKltEkMcEFko5jCjBdm7lj27ADvmu3YBhjrS8AelWsvisZ9acnslboQ8U3hlh+VWTvc8J8ZeHdb8G+Ph4i0uyku7WRzKUhVnAJGHVgPU5Ocd/bnqtB8YeJvHFxBFb6RJ4ftFdXuLyc7yVByUjBUZLdM8gDPfGfSvlZRkZo2rHwBgVzUcpeGrTnSqtQk7uPn118zoqY9VqUYzgnKKsn5enU5zx3qL6b4Xv5obqC1nWIhJp3AUMfrxn0z3xXkPw/wBc0Hwq0Nr4k0ZrLUFcvFf3Vuct8x2ttIymM4yvH0rY8YarcaD8URqviC0uLnQYVVbJ1XMcBIXL+md2evPQjoK0vF3jLwv420O60+xjn1XU/KZraOG0l3q/8LAlQAM46nFfP4yvGviZVYyUakLpRavzedt9eh6dClKlRjCUW4Ts3JdPK+2nVM9Psb2HUrWOe3lSaBxlJI2DKw9QQa8U8Z+H9b8G/ED/AISPSrKS8tppPMKQqzYJXDqwXJx1OcY5Fd38JfCt94R8Mi21Das8srTGEHcIQQAEyOO3bjn8T3W0N1Ga+gq4OWa4WnKreE1ZrumeXTxCwFeap2nF3Xk0eZ6D4w8T+NbyKGDSJNCsVZXnvZiWYp12orKOSRjPOBnvirHxl1rVdH8LJLpkk0DPKEmlhU7kjw3Of4cnHPavRNqr0FNeNW6jNdUsDVlh5UZVXzS+129EYxxMI1o1FTXKunf1Zwnwfm1q48K79ZaeRzKxha4/1hjwuM9zzuwT1GO2K74/kaRVCjAGKRsY64NduFovD0Y0nJyaW73ZzVpqrUlUStfogbODivB9AvfEPhTxd4h1SHRry+0q4vpVmECEu371trovVsAnoMflXvOKTavPrXLjcE8VKE4zcXF3VjbD4lUFJOKkpK2p5vefGSxltjHpGn6hqOo7STax27Bo2/uvxxye2at/DnwrfWEt/rmtBW1nUW3Mi8+Sg6ID+XfHC+mT3fkpu3bRn170/aB1qaeCqSqRq4ifM47K1kvP1HLEQVN06ULX3d7v09Dyz41WN3rzaBpFrbTTrcXO+R4ULCID5dzccD5zyfQ11njpp7PwTqi20U005tmjjjt0LvuYbRgAe/4V0jBSQcc4p+0MSCMiq/s9c9WopazSXpZWF9afLTjbSOvrdnC/CDQZtB8F26XVu1rdzO8skTjBBJwM/gFrg9B0fxNefEjW7u3gkskkneB76aLASIOMGPcMMSqAdCOa916cClCjniuaplMJ06NNSaVPt1N44+cZ1JuKbn+Gtzzf426He614Tg+yRPcSQXSSNHGNxK7WU8fVh0/+vWN4Xt9b8ZeHrHSbmym0zRrSNY52lysl5tAwgGAVU4BY45zgd69gxnqOKML2qa2UqriZV+dpSSTXe3mKnjpQoKjyp2d0+1zwn4T6P4pj1S5m+ytpcM80cl1LcR4LKjElEH+1nbnsM98V6F8W2uW8DXsFpFLPczlI0jhUszZYbhgf7Oc/jXZ4C+gpzYbrTwuUxwuDlhYzbumr+vYdbHSrYlYiUVdW09O5znw/0t9H8G6TayxGGVbdTJGwwVcjLA++SaveJpbiDw7qUlohkukt5GiRRks207QB9a1uF6dKMAivUjh1GgqEXolb8LHFKo5VXUlu3c8P+Een+J7W3ayism02za7E1xeXEZVyoC5jRD1LYxu6AE9xXt4yOtIqBRgdKfjFc2X4JYCiqKk3bubYvEvFVXUcUr9hD2rL1/R4de0m50+5GYbhDG3TIz3Ge4OCK1aPxr0JwjUi4SWjOWMnFqUd0eA6C2vfBnVrmO8sZ9R0WbkzWqEqNuf3nopIIyGx25OM12lt8YINahI0XQtU1GcnaoWJVj3E9Gfcdo55Nej7B0IpvlIudq4rwcPltbBr2VCraHRNXa9GenWxkMQ/aVad5972v6o5Dwl4ZvY9QuNd1t1k1i6XYI4s7LaIHiNfU9yf/wBZ5jxtpt54i+K3h2zFvI9hYhLmSdVOyNtxbDHpz5a/nXrPpzSBRuyeorqrZdCrSjRvomm+7s76mFLFSpzdS2tml5XVtPQ5D4pLef8ACB6pHZwyTzyIsYjhUszBnAbA+hNYfwf0fXNP0W1W/X7FZRxsIrZlxI7O+7e+emBgAe5z2r0zCt1GaFUL0pyy+MsZHFuT0ja3zuEcU44Z4dRVm73+Vjx34saPfaT4s0nxXaQSz21ptFysIDMqqxOfoQzDPbFXdc+ITeN9JOkeFrW4vby8Ty5bh42jitlPDF2xwcZxjr2zwD6myhuozSCNFHCgVzSyuaq1HSqWjP4lbXazs+lzX65FwgpwvKGzv89V5GB4J8Kw+EPD1tp8bCRwC0su0KZHJyTj07fQCvNPF1j4g1D4urc6dpXmm0iWO3muI2+z8qTvZuOjOeBk/LxXtoVcUm1euOa3xOWU69GnQi+WMWnp5bEUcZOjUnVa5nJNa+ZiTaNcXnhWTTLy7NxPNamCW4EYUsxXBYL26k4rxLwrq/iT4WX99YPodzewyPgRqrYLDgMjAEHIxxj06civohvbrSeWrckZ9Kxx2VvEzp1qVRxnDZ76edzTC472EZ0pwUoy3W2q9DjfB154h8QXj6pqls2k2Pl7INPcgsxJBMj8ZBGMAcdT9Tyvxr8Gajf3FnrmlwyTzWy7ZFhyZAAdyMq9yDkceor17aBRtDdeRW1fLI4rCvD1Ztt63637mdHGSw9dVoRSt06W7HkGkfEzxTrcMVja+G5Ir9l2Ndzb1hjP94gr+O3OfrXda9LqekeC7prd5L3VIbQ7ZRGNzyBfvbR784FdFHGo6KFzTvL655FPD4KrTpShUquUmrX2t93UVXEU51FKFNRSd7b3PHfgfqviDVbvU5r+e5ubI7cNcMSBJuwdhPbAOQO+K9mWo1jVfurinj64rfAYR4OgqMpuTXVmeKrrEVXUjFRT6I//2Q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524000" y="806335"/>
            <a:ext cx="9144000" cy="27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Return to Campus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96" y="2834641"/>
            <a:ext cx="3768789" cy="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Resources and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Request to work on campus process (32 requests to date)</a:t>
            </a:r>
          </a:p>
          <a:p>
            <a:pPr lvl="1"/>
            <a:r>
              <a:rPr lang="en-US" sz="2400" dirty="0"/>
              <a:t>Submit Campus Return to Work form to supervisor</a:t>
            </a:r>
          </a:p>
          <a:p>
            <a:pPr lvl="1"/>
            <a:r>
              <a:rPr lang="en-US" sz="2400" dirty="0"/>
              <a:t>COVID response team conducts workplace assessment</a:t>
            </a:r>
          </a:p>
          <a:p>
            <a:pPr lvl="2"/>
            <a:r>
              <a:rPr lang="en-US" sz="2000" dirty="0"/>
              <a:t>Social distancing</a:t>
            </a:r>
          </a:p>
          <a:p>
            <a:pPr lvl="2"/>
            <a:r>
              <a:rPr lang="en-US" sz="2000" dirty="0"/>
              <a:t>Entry points</a:t>
            </a:r>
          </a:p>
          <a:p>
            <a:pPr lvl="2"/>
            <a:r>
              <a:rPr lang="en-US" sz="2000" dirty="0"/>
              <a:t>Bathrooms </a:t>
            </a:r>
          </a:p>
          <a:p>
            <a:pPr lvl="2"/>
            <a:r>
              <a:rPr lang="en-US" sz="2000" dirty="0"/>
              <a:t>Air Flow</a:t>
            </a:r>
          </a:p>
          <a:p>
            <a:pPr lvl="2"/>
            <a:r>
              <a:rPr lang="en-US" sz="2000" dirty="0"/>
              <a:t>Review of PPE</a:t>
            </a:r>
          </a:p>
          <a:p>
            <a:pPr lvl="1"/>
            <a:r>
              <a:rPr lang="en-US" sz="2400" dirty="0"/>
              <a:t>If approved supervisor reviews the plan with the employee (schedule, parking lot, entry/exit points, bathrooms, etc.)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9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Campus Return to work request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5966228"/>
              </p:ext>
            </p:extLst>
          </p:nvPr>
        </p:nvGraphicFramePr>
        <p:xfrm>
          <a:off x="1204913" y="2078173"/>
          <a:ext cx="4754562" cy="4139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725">
                  <a:extLst>
                    <a:ext uri="{9D8B030D-6E8A-4147-A177-3AD203B41FA5}">
                      <a16:colId xmlns:a16="http://schemas.microsoft.com/office/drawing/2014/main" val="2652320053"/>
                    </a:ext>
                  </a:extLst>
                </a:gridCol>
                <a:gridCol w="3197837">
                  <a:extLst>
                    <a:ext uri="{9D8B030D-6E8A-4147-A177-3AD203B41FA5}">
                      <a16:colId xmlns:a16="http://schemas.microsoft.com/office/drawing/2014/main" val="2014874320"/>
                    </a:ext>
                  </a:extLst>
                </a:gridCol>
              </a:tblGrid>
              <a:tr h="4599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Employee Campus Work Request Form (completed by employee)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37762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Date of Request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2558141549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Employee Name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4053557355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Supervisor Name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3918238150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Requested Work Schedule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4252476916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Requested Work Schedule Times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56505427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Requested Building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3407618592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Requested Office/Room(s)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1289718062"/>
                  </a:ext>
                </a:extLst>
              </a:tr>
              <a:tr h="459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Notes: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543144553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5807742"/>
              </p:ext>
            </p:extLst>
          </p:nvPr>
        </p:nvGraphicFramePr>
        <p:xfrm>
          <a:off x="6230938" y="2078175"/>
          <a:ext cx="4754562" cy="4139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725">
                  <a:extLst>
                    <a:ext uri="{9D8B030D-6E8A-4147-A177-3AD203B41FA5}">
                      <a16:colId xmlns:a16="http://schemas.microsoft.com/office/drawing/2014/main" val="1718394259"/>
                    </a:ext>
                  </a:extLst>
                </a:gridCol>
                <a:gridCol w="3197837">
                  <a:extLst>
                    <a:ext uri="{9D8B030D-6E8A-4147-A177-3AD203B41FA5}">
                      <a16:colId xmlns:a16="http://schemas.microsoft.com/office/drawing/2014/main" val="1410627860"/>
                    </a:ext>
                  </a:extLst>
                </a:gridCol>
              </a:tblGrid>
              <a:tr h="29628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Employee Campus Work Plan Approval and Assignment (completed by Response Team)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27985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Approve Work Days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3440622228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Approved Work Times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1462423452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Assigned Building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3310648373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Assigned Office/Room(s)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4097249194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Designated Parking Area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1197592927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Designated Entrance/Exit Doors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4245072584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Designated Bathroom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1663659752"/>
                  </a:ext>
                </a:extLst>
              </a:tr>
              <a:tr h="592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Date Employee Completed Safe College COVID Training (HR)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671584814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Employee Signature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3725047681"/>
                  </a:ext>
                </a:extLst>
              </a:tr>
              <a:tr h="29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Supervisor Signature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1719085666"/>
                  </a:ext>
                </a:extLst>
              </a:tr>
              <a:tr h="58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COVID Response Team Signature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8" marR="47968" marT="0" marB="0"/>
                </a:tc>
                <a:extLst>
                  <a:ext uri="{0D108BD9-81ED-4DB2-BD59-A6C34878D82A}">
                    <a16:rowId xmlns:a16="http://schemas.microsoft.com/office/drawing/2014/main" val="534448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0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Resources and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 confirms completion of training prior to re-entry</a:t>
            </a:r>
          </a:p>
          <a:p>
            <a:r>
              <a:rPr lang="en-US" dirty="0"/>
              <a:t>Approval distributed to: HR, Facilities, IT and Security</a:t>
            </a:r>
          </a:p>
          <a:p>
            <a:r>
              <a:rPr lang="en-US" dirty="0"/>
              <a:t>Check-In/Out process – contract tracing and communication</a:t>
            </a:r>
          </a:p>
          <a:p>
            <a:r>
              <a:rPr lang="en-US" dirty="0"/>
              <a:t>Student workers </a:t>
            </a:r>
          </a:p>
          <a:p>
            <a:r>
              <a:rPr lang="en-US" dirty="0"/>
              <a:t>Group Activity Request Form (11 requests to date)</a:t>
            </a:r>
          </a:p>
          <a:p>
            <a:pPr lvl="1"/>
            <a:r>
              <a:rPr lang="en-US" dirty="0"/>
              <a:t>Hosting essential on-campus activities </a:t>
            </a:r>
          </a:p>
          <a:p>
            <a:pPr lvl="1"/>
            <a:r>
              <a:rPr lang="en-US" dirty="0"/>
              <a:t>COVID response team conducts assessment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8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Facilities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Visitors</a:t>
            </a:r>
          </a:p>
          <a:p>
            <a:pPr lvl="1"/>
            <a:r>
              <a:rPr lang="en-US" sz="2400" dirty="0"/>
              <a:t>Call and check in with Security</a:t>
            </a:r>
          </a:p>
          <a:p>
            <a:pPr lvl="1"/>
            <a:r>
              <a:rPr lang="en-US" sz="2400" dirty="0"/>
              <a:t>Hosting supervisor responsible</a:t>
            </a:r>
          </a:p>
          <a:p>
            <a:pPr lvl="1"/>
            <a:r>
              <a:rPr lang="en-US" sz="2400" dirty="0"/>
              <a:t>PPE requirement</a:t>
            </a:r>
          </a:p>
          <a:p>
            <a:pPr lvl="1"/>
            <a:r>
              <a:rPr lang="en-US" sz="2400" dirty="0"/>
              <a:t>Student drop box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 descr="創業 CEO / 掰掰年度考核，Adobe 改用 Check-in 系統得到低流動的開心同仁 | MR JAM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7" y="3934311"/>
            <a:ext cx="4723354" cy="19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Campus partner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Penquis Childcare</a:t>
            </a:r>
          </a:p>
          <a:p>
            <a:r>
              <a:rPr lang="en-US" sz="2400" dirty="0"/>
              <a:t>Literacy Volunteers</a:t>
            </a:r>
          </a:p>
          <a:p>
            <a:r>
              <a:rPr lang="en-US" sz="2400" dirty="0"/>
              <a:t>Follett</a:t>
            </a:r>
          </a:p>
          <a:p>
            <a:r>
              <a:rPr lang="en-US" sz="2400" dirty="0"/>
              <a:t>Flik Dining Services</a:t>
            </a:r>
            <a:endParaRPr lang="en-US" dirty="0"/>
          </a:p>
        </p:txBody>
      </p:sp>
      <p:pic>
        <p:nvPicPr>
          <p:cNvPr id="4" name="Picture 3" descr="Getting the Most Out of Your Consulting Partnership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73" y="287308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Dining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Plan</a:t>
            </a:r>
          </a:p>
          <a:p>
            <a:pPr lvl="1"/>
            <a:r>
              <a:rPr lang="en-US" sz="2400" dirty="0"/>
              <a:t>Safety, quality nutrition, convenience and flexibility</a:t>
            </a:r>
          </a:p>
          <a:p>
            <a:pPr lvl="1"/>
            <a:r>
              <a:rPr lang="en-US" sz="2400" dirty="0"/>
              <a:t>Delivery to specific halls and buildings</a:t>
            </a:r>
          </a:p>
          <a:p>
            <a:pPr lvl="1"/>
            <a:r>
              <a:rPr lang="en-US" sz="2400" dirty="0"/>
              <a:t>Specified meal times</a:t>
            </a:r>
          </a:p>
          <a:p>
            <a:pPr marL="0" indent="0">
              <a:buNone/>
            </a:pPr>
            <a:r>
              <a:rPr lang="en-US" sz="2400" dirty="0"/>
              <a:t>Adopted best practices</a:t>
            </a:r>
          </a:p>
          <a:p>
            <a:pPr marL="0" indent="0">
              <a:buNone/>
            </a:pPr>
            <a:r>
              <a:rPr lang="en-US" sz="2400" dirty="0"/>
              <a:t>Vendor commitments to safety</a:t>
            </a:r>
          </a:p>
          <a:p>
            <a:pPr marL="0" indent="0">
              <a:buNone/>
            </a:pPr>
            <a:r>
              <a:rPr lang="en-US" sz="2400" dirty="0"/>
              <a:t>PPE, signage, packaging, marketing materials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Staffing</a:t>
            </a:r>
          </a:p>
          <a:p>
            <a:pPr lvl="1"/>
            <a:r>
              <a:rPr lang="en-US" sz="2400" dirty="0"/>
              <a:t>Reduced volume</a:t>
            </a:r>
          </a:p>
          <a:p>
            <a:pPr lvl="1"/>
            <a:r>
              <a:rPr lang="en-US" sz="2400" dirty="0"/>
              <a:t>Pre-entry screening</a:t>
            </a:r>
          </a:p>
          <a:p>
            <a:pPr lvl="1"/>
            <a:r>
              <a:rPr lang="en-US" sz="2400" dirty="0"/>
              <a:t>Updated training</a:t>
            </a:r>
          </a:p>
          <a:p>
            <a:pPr lvl="2"/>
            <a:r>
              <a:rPr lang="en-US" sz="2000" dirty="0"/>
              <a:t>PPE, handwashing, social distancing</a:t>
            </a:r>
          </a:p>
          <a:p>
            <a:pPr marL="457200" lvl="2" indent="0">
              <a:buNone/>
            </a:pPr>
            <a:endParaRPr lang="en-US" sz="2000" dirty="0"/>
          </a:p>
          <a:p>
            <a:pPr marL="228600" lvl="1" indent="0">
              <a:buNone/>
            </a:pPr>
            <a:r>
              <a:rPr lang="en-US" sz="2400" dirty="0"/>
              <a:t>Receiving procedures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Menu re-boot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and academic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4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25CC-5176-40DF-A29D-98FB6058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Residential and student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7E44-5100-4623-B43B-B03A4E64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4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One dorm (Kineo Hall) </a:t>
            </a:r>
          </a:p>
          <a:p>
            <a:pPr lvl="1"/>
            <a:r>
              <a:rPr lang="en-US" sz="2400" dirty="0"/>
              <a:t>80 students  - approximately 30%</a:t>
            </a:r>
          </a:p>
          <a:p>
            <a:pPr lvl="2"/>
            <a:r>
              <a:rPr lang="en-US" sz="2000" dirty="0"/>
              <a:t>One student per room</a:t>
            </a:r>
          </a:p>
          <a:p>
            <a:pPr lvl="1"/>
            <a:r>
              <a:rPr lang="en-US" sz="2400" dirty="0"/>
              <a:t>Room assignments by ‘Family Unit’</a:t>
            </a:r>
          </a:p>
          <a:p>
            <a:pPr lvl="2"/>
            <a:r>
              <a:rPr lang="en-US" sz="2400" dirty="0"/>
              <a:t>Students will be assigned adjacent rooms by ‘family unit’ with shared restroom </a:t>
            </a:r>
          </a:p>
          <a:p>
            <a:pPr lvl="2"/>
            <a:r>
              <a:rPr lang="en-US" sz="2400" dirty="0"/>
              <a:t>Foot traffic flows by family unit </a:t>
            </a:r>
          </a:p>
          <a:p>
            <a:pPr lvl="2"/>
            <a:r>
              <a:rPr lang="en-US" sz="2400" dirty="0"/>
              <a:t>Transportation to be provided to family units only</a:t>
            </a:r>
          </a:p>
          <a:p>
            <a:pPr lvl="2"/>
            <a:r>
              <a:rPr lang="en-US" sz="2400" dirty="0"/>
              <a:t>Every effort made to reduce cross-contamination in event of exposure by keeping family units together</a:t>
            </a:r>
          </a:p>
          <a:p>
            <a:pPr lvl="2"/>
            <a:endParaRPr lang="en-US" sz="2400" dirty="0"/>
          </a:p>
          <a:p>
            <a:pPr marL="228600" lvl="3" indent="0">
              <a:buNone/>
            </a:pPr>
            <a:endParaRPr lang="en-US" sz="2000" dirty="0"/>
          </a:p>
          <a:p>
            <a:pPr marL="411163" lvl="3" indent="-182563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0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C87C-A161-4045-AC0B-0950DC24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and Student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D524-8D9D-485F-93AD-DA33C109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2800" dirty="0"/>
              <a:t>Student Resources</a:t>
            </a:r>
          </a:p>
          <a:p>
            <a:pPr marL="411163" lvl="3" indent="-182563"/>
            <a:r>
              <a:rPr lang="en-US" sz="2400" dirty="0"/>
              <a:t>Support Center</a:t>
            </a:r>
          </a:p>
          <a:p>
            <a:pPr marL="411163" lvl="3" indent="-182563"/>
            <a:r>
              <a:rPr lang="en-US" sz="2400" dirty="0"/>
              <a:t>TRiO Student Support Services</a:t>
            </a:r>
          </a:p>
          <a:p>
            <a:pPr marL="411163" lvl="3" indent="-182563"/>
            <a:r>
              <a:rPr lang="en-US" sz="2400" dirty="0"/>
              <a:t>JMG Resources</a:t>
            </a:r>
          </a:p>
          <a:p>
            <a:pPr marL="411163" lvl="3" indent="-182563"/>
            <a:r>
              <a:rPr lang="en-US" sz="2400" dirty="0"/>
              <a:t>Home Study Space Ideas</a:t>
            </a:r>
          </a:p>
          <a:p>
            <a:pPr marL="411163" lvl="3" indent="-182563"/>
            <a:r>
              <a:rPr lang="en-US" sz="2400" dirty="0"/>
              <a:t>Community Resources</a:t>
            </a:r>
          </a:p>
          <a:p>
            <a:pPr marL="411163" lvl="3" indent="-182563"/>
            <a:r>
              <a:rPr lang="en-US" sz="2400" dirty="0"/>
              <a:t>Self Care</a:t>
            </a:r>
          </a:p>
          <a:p>
            <a:pPr marL="411163" lvl="3" indent="-182563"/>
            <a:r>
              <a:rPr lang="en-US" sz="2400" dirty="0"/>
              <a:t>Offering more social events via online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5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BDD4-2D52-4A78-AAC7-0CA4E6E8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Academic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E55F-1C67-427E-A7AA-43CDA4FA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885950"/>
            <a:ext cx="9784080" cy="497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Course Delivery Overview</a:t>
            </a:r>
          </a:p>
          <a:p>
            <a:pPr lvl="1"/>
            <a:r>
              <a:rPr lang="en-US" sz="2400" dirty="0"/>
              <a:t>All general education and program lecture courses delivered remotely</a:t>
            </a:r>
          </a:p>
          <a:p>
            <a:pPr lvl="1"/>
            <a:r>
              <a:rPr lang="en-US" sz="2400" dirty="0"/>
              <a:t>15 Programs offering labs face to face – approximately 35% of students</a:t>
            </a:r>
          </a:p>
          <a:p>
            <a:pPr lvl="1"/>
            <a:r>
              <a:rPr lang="en-US" sz="2400" dirty="0"/>
              <a:t>Instituted a laptop requirement 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Program Plans for Face-to-Face Instruction</a:t>
            </a:r>
          </a:p>
          <a:p>
            <a:pPr marL="411163" lvl="2" indent="-182563"/>
            <a:r>
              <a:rPr lang="en-US" sz="2000" dirty="0"/>
              <a:t>Building Location and Classrooms Needed</a:t>
            </a:r>
          </a:p>
          <a:p>
            <a:pPr marL="411163" lvl="2" indent="-182563"/>
            <a:r>
              <a:rPr lang="en-US" sz="2000" dirty="0"/>
              <a:t>Number of Students based on size of lab – some need multiple sections</a:t>
            </a:r>
          </a:p>
          <a:p>
            <a:pPr marL="411163" lvl="2" indent="-182563"/>
            <a:r>
              <a:rPr lang="en-US" sz="2000" dirty="0"/>
              <a:t>Lockers moved to some lab locations</a:t>
            </a:r>
          </a:p>
          <a:p>
            <a:pPr marL="411163" lvl="2" indent="-182563"/>
            <a:r>
              <a:rPr lang="en-US" sz="2000" dirty="0"/>
              <a:t>Plexiglass needed in some areas</a:t>
            </a:r>
          </a:p>
          <a:p>
            <a:pPr marL="411163" lvl="2" indent="-182563"/>
            <a:r>
              <a:rPr lang="en-US" sz="2000" dirty="0"/>
              <a:t>Lab schedules have first priority; family units by first and second year</a:t>
            </a:r>
          </a:p>
          <a:p>
            <a:pPr marL="411163" lvl="2" indent="-182563"/>
            <a:r>
              <a:rPr lang="en-US" sz="2000" dirty="0"/>
              <a:t>PPE Required</a:t>
            </a:r>
          </a:p>
          <a:p>
            <a:pPr marL="411163" lvl="2" indent="-182563"/>
            <a:r>
              <a:rPr lang="en-US" sz="2000" dirty="0"/>
              <a:t>Specific cleaning supplies and practices </a:t>
            </a:r>
          </a:p>
          <a:p>
            <a:pPr marL="411163" lvl="2" indent="-182563"/>
            <a:r>
              <a:rPr lang="en-US" sz="2000" dirty="0"/>
              <a:t>Contingency plans for exposure</a:t>
            </a:r>
          </a:p>
          <a:p>
            <a:pPr marL="228600" lvl="2" indent="0">
              <a:buNone/>
            </a:pPr>
            <a:endParaRPr lang="en-US" sz="2000" dirty="0"/>
          </a:p>
          <a:p>
            <a:pPr marL="228600" lvl="3" indent="0">
              <a:buNone/>
            </a:pPr>
            <a:endParaRPr lang="en-US" sz="2000" dirty="0"/>
          </a:p>
          <a:p>
            <a:pPr marL="395288" lvl="3" indent="-166688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147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AFEF-DF25-41EF-A80B-2530DCD3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27B9-EA86-4BD0-8B8D-00912127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885950"/>
            <a:ext cx="9784080" cy="489585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en-US" dirty="0"/>
              <a:t>COVID-19 Response Team</a:t>
            </a:r>
          </a:p>
          <a:p>
            <a:r>
              <a:rPr lang="en-US" sz="1800" dirty="0"/>
              <a:t>COVID-19 Re-Entry Team Leader:  David Wilson – Director of Campus Safety </a:t>
            </a:r>
          </a:p>
          <a:p>
            <a:r>
              <a:rPr lang="en-US" sz="1800" dirty="0"/>
              <a:t>Team representation:  Faculty, Human Resources , Facilities, IT, Student Life, Enrollment , Marketing,  Academic Affairs and Student Success</a:t>
            </a:r>
          </a:p>
          <a:p>
            <a:r>
              <a:rPr lang="en-US" sz="1800" dirty="0"/>
              <a:t>Developed a return-to-campus plan that includes all building or grounds owned and managed by the college, including higher education centers in East Millinocket and Dover </a:t>
            </a:r>
          </a:p>
          <a:p>
            <a:pPr fontAlgn="base"/>
            <a:r>
              <a:rPr lang="en-US" sz="1800" dirty="0"/>
              <a:t>All protocols  guided by three core values: </a:t>
            </a:r>
          </a:p>
          <a:p>
            <a:pPr lvl="1" fontAlgn="base"/>
            <a:r>
              <a:rPr lang="en-US" sz="1800" dirty="0"/>
              <a:t>Practice safety standards for faculty, staff and students </a:t>
            </a:r>
          </a:p>
          <a:p>
            <a:pPr lvl="1" fontAlgn="base"/>
            <a:r>
              <a:rPr lang="en-US" sz="1800" dirty="0"/>
              <a:t>Provide high quality teaching and learning experiences and services </a:t>
            </a:r>
          </a:p>
          <a:p>
            <a:pPr lvl="1" fontAlgn="base"/>
            <a:r>
              <a:rPr lang="en-US" sz="1800" dirty="0"/>
              <a:t>Be financially prudent </a:t>
            </a:r>
          </a:p>
          <a:p>
            <a:pPr marL="342900" lvl="3" indent="-342900"/>
            <a:r>
              <a:rPr lang="en-US" sz="1800" dirty="0"/>
              <a:t>Relationship with Medical Provider  </a:t>
            </a:r>
          </a:p>
          <a:p>
            <a:pPr marL="514350" lvl="4" indent="-285750"/>
            <a:r>
              <a:rPr lang="en-US" sz="1800" dirty="0"/>
              <a:t>Medical provider (NL and or PCHC) will be part of our Core  Response Team to determine best course of action and if any testing is required.</a:t>
            </a:r>
          </a:p>
        </p:txBody>
      </p:sp>
    </p:spTree>
    <p:extLst>
      <p:ext uri="{BB962C8B-B14F-4D97-AF65-F5344CB8AC3E}">
        <p14:creationId xmlns:p14="http://schemas.microsoft.com/office/powerpoint/2010/main" val="284545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DELIVERY</a:t>
            </a:r>
            <a:r>
              <a:rPr lang="en-US" dirty="0"/>
              <a:t> </a:t>
            </a:r>
          </a:p>
        </p:txBody>
      </p:sp>
      <p:pic>
        <p:nvPicPr>
          <p:cNvPr id="3074" name="Chart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75" y="2039516"/>
            <a:ext cx="7003968" cy="454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9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56E8-9408-411C-9431-D06EBE33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Plans </a:t>
            </a:r>
            <a:br>
              <a:rPr lang="en-US" dirty="0"/>
            </a:br>
            <a:r>
              <a:rPr lang="en-US" dirty="0"/>
              <a:t>draft schedules by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CDA7E-9448-44E8-BBDD-21EC5EA2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997074"/>
            <a:ext cx="9784080" cy="4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ACADEMIC PLANS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/>
          <a:lstStyle/>
          <a:p>
            <a:pPr marL="0" lvl="2" indent="0">
              <a:buNone/>
            </a:pPr>
            <a:r>
              <a:rPr lang="en-US" sz="2400" dirty="0"/>
              <a:t>Faculty Resources</a:t>
            </a:r>
          </a:p>
          <a:p>
            <a:pPr marL="285750" lvl="2" indent="-285750"/>
            <a:r>
              <a:rPr lang="en-US" sz="2400" dirty="0"/>
              <a:t>Brightspace  and other Tech Tools Training and Support</a:t>
            </a:r>
          </a:p>
          <a:p>
            <a:pPr marL="285750" lvl="2" indent="-285750"/>
            <a:r>
              <a:rPr lang="en-US" sz="2400" dirty="0"/>
              <a:t>Faculty Mini Grants</a:t>
            </a:r>
          </a:p>
          <a:p>
            <a:pPr marL="285750" lvl="2" indent="-285750"/>
            <a:r>
              <a:rPr lang="en-US" sz="2400" dirty="0"/>
              <a:t>Connecting and Engaging with Students </a:t>
            </a:r>
          </a:p>
          <a:p>
            <a:pPr marL="285750" lvl="2" indent="-285750"/>
            <a:r>
              <a:rPr lang="en-US" sz="2400" dirty="0"/>
              <a:t>Diversity and Inclusion</a:t>
            </a:r>
          </a:p>
          <a:p>
            <a:pPr marL="285750" lvl="2" indent="-285750"/>
            <a:r>
              <a:rPr lang="en-US" sz="2400" dirty="0"/>
              <a:t>Content Development and Assessment of Student Learning </a:t>
            </a:r>
          </a:p>
          <a:p>
            <a:pPr marL="285750" lvl="2" indent="-285750"/>
            <a:r>
              <a:rPr lang="en-US" sz="2400" dirty="0"/>
              <a:t>Microcredentialing and Badging</a:t>
            </a:r>
          </a:p>
          <a:p>
            <a:pPr marL="285750" lvl="2" indent="-285750"/>
            <a:r>
              <a:rPr lang="en-US" sz="2400" dirty="0"/>
              <a:t>Self Care Health and Wellness</a:t>
            </a:r>
          </a:p>
          <a:p>
            <a:pPr marL="285750" lvl="2" indent="-285750"/>
            <a:endParaRPr lang="en-US" dirty="0"/>
          </a:p>
          <a:p>
            <a:pPr marL="0" indent="0" algn="ctr">
              <a:buNone/>
            </a:pPr>
            <a:r>
              <a:rPr lang="en-US" sz="2400" dirty="0">
                <a:highlight>
                  <a:srgbClr val="00008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https://www.emcc.edu/facultysupport/</a:t>
            </a:r>
            <a:endParaRPr lang="en-US" sz="2400" dirty="0">
              <a:highlight>
                <a:srgbClr val="00008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7EE3-6F54-4D9D-8CB0-DDD15C7A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F598-DF26-431E-B97A-6EAC5DD95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Promising Practices and Interesting Technologies</a:t>
            </a:r>
          </a:p>
          <a:p>
            <a:r>
              <a:rPr lang="en-US" sz="2400" dirty="0"/>
              <a:t>Use of lab and learning kits in Biological and Wet lab sciences</a:t>
            </a:r>
          </a:p>
          <a:p>
            <a:r>
              <a:rPr lang="en-US" sz="2400" dirty="0"/>
              <a:t>Flipping the culinary classroom to utilize “Kitchen Kits” to learn and demonstrate skills</a:t>
            </a:r>
          </a:p>
          <a:p>
            <a:r>
              <a:rPr lang="en-US" sz="2400" dirty="0"/>
              <a:t>Expansion of simulation experiences in Automotive program to hone skills prior to in-person instruction</a:t>
            </a:r>
          </a:p>
          <a:p>
            <a:r>
              <a:rPr lang="en-US" sz="2400" dirty="0"/>
              <a:t>Adoption of “Go React” software by Allied Health programs and use in ESL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2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067D-6596-4EEB-A9CA-8E939D26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Community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125223-F22D-4E70-A0B7-9426564A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48" y="2158061"/>
            <a:ext cx="5609166" cy="420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5F5B6-F00A-4F39-B28D-FBA0B80C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86" y="2158061"/>
            <a:ext cx="5609166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5547-04D1-4EE0-9C30-54C93D13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A5F6-C8AF-455B-B5C2-A3B1AC593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569" y="1875453"/>
            <a:ext cx="5346781" cy="4917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EMCC COVID-19 Team Spokesperson</a:t>
            </a:r>
          </a:p>
          <a:p>
            <a:pPr lvl="1"/>
            <a:r>
              <a:rPr lang="en-US" sz="2400" dirty="0"/>
              <a:t>Mariah Hughes, Director of Marketing &amp; Public Relations</a:t>
            </a:r>
          </a:p>
          <a:p>
            <a:pPr lvl="2"/>
            <a:r>
              <a:rPr lang="en-US" sz="2400" dirty="0"/>
              <a:t>College Website </a:t>
            </a:r>
          </a:p>
          <a:p>
            <a:pPr lvl="2"/>
            <a:r>
              <a:rPr lang="en-US" sz="2400" dirty="0"/>
              <a:t>Ongoing communication through email, college forums and committee meetings</a:t>
            </a:r>
          </a:p>
          <a:p>
            <a:pPr marL="182563" lvl="2" indent="-182563"/>
            <a:endParaRPr lang="en-US" sz="2400" dirty="0"/>
          </a:p>
          <a:p>
            <a:pPr marL="0" lvl="2" indent="0">
              <a:buNone/>
            </a:pPr>
            <a:r>
              <a:rPr lang="en-US" sz="2400" dirty="0"/>
              <a:t>Signage throughout Campus and Centers</a:t>
            </a:r>
          </a:p>
          <a:p>
            <a:pPr marL="639763" lvl="4" indent="-182563"/>
            <a:r>
              <a:rPr lang="en-US" sz="2400" dirty="0"/>
              <a:t>Masks required</a:t>
            </a:r>
          </a:p>
          <a:p>
            <a:pPr marL="639763" lvl="4" indent="-182563"/>
            <a:r>
              <a:rPr lang="en-US" sz="2400" dirty="0"/>
              <a:t>6 ft Social Distancing </a:t>
            </a:r>
          </a:p>
          <a:p>
            <a:pPr marL="639763" lvl="4" indent="-182563"/>
            <a:r>
              <a:rPr lang="en-US" sz="2400" dirty="0"/>
              <a:t>Frequent hand washing reminders</a:t>
            </a:r>
          </a:p>
          <a:p>
            <a:pPr marL="4572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182563" lvl="2" indent="-182563"/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818F7B-6DD9-45FE-B3EA-BA32D7D7F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5710" y="2079625"/>
            <a:ext cx="4426618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1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23D7-B296-429F-A3CC-CF49A894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AND SAFETY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F0F0-C2C7-4C9E-A576-452BDC185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049" y="2003330"/>
            <a:ext cx="5340975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Screening process </a:t>
            </a:r>
          </a:p>
          <a:p>
            <a:r>
              <a:rPr lang="en-US" sz="2000" dirty="0"/>
              <a:t>Sign In/Sign Out process for contact tracing purposes and self-screening</a:t>
            </a:r>
          </a:p>
          <a:p>
            <a:r>
              <a:rPr lang="en-US" sz="2000" dirty="0"/>
              <a:t>MCCS App &amp; physical assessment based on symptomology</a:t>
            </a:r>
          </a:p>
          <a:p>
            <a:pPr marL="2286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PPE Requirements and Best Practices</a:t>
            </a:r>
          </a:p>
          <a:p>
            <a:pPr marL="285750" lvl="1" indent="-285750"/>
            <a:r>
              <a:rPr lang="en-US" dirty="0"/>
              <a:t>Minimize  number of people on Campus</a:t>
            </a:r>
          </a:p>
          <a:p>
            <a:pPr marL="285750" lvl="1" indent="-285750"/>
            <a:r>
              <a:rPr lang="en-US" dirty="0"/>
              <a:t>Evaluating work and lab spaces</a:t>
            </a:r>
          </a:p>
          <a:p>
            <a:pPr marL="514350" lvl="2" indent="-285750"/>
            <a:r>
              <a:rPr lang="en-US" dirty="0"/>
              <a:t> Insuring social distancing can be achieved</a:t>
            </a:r>
          </a:p>
          <a:p>
            <a:pPr marL="514350" lvl="2" indent="-285750"/>
            <a:r>
              <a:rPr lang="en-US" dirty="0"/>
              <a:t>Evaluation of space ventilation</a:t>
            </a:r>
          </a:p>
          <a:p>
            <a:pPr marL="514350" lvl="2" indent="-285750"/>
            <a:r>
              <a:rPr lang="en-US" dirty="0"/>
              <a:t>Adding rooms/labs based on enrollments</a:t>
            </a:r>
          </a:p>
          <a:p>
            <a:pPr marL="285750" lvl="1" indent="-285750"/>
            <a:r>
              <a:rPr lang="en-US" dirty="0"/>
              <a:t>Assigning ‘Family Units’ – By department or program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DD19D0-BF71-4CC5-81AC-F3D4333A30D4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8"/>
          <a:stretch/>
        </p:blipFill>
        <p:spPr bwMode="auto">
          <a:xfrm>
            <a:off x="5467350" y="2003330"/>
            <a:ext cx="3276600" cy="4475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A2645-867F-4B1C-A9B9-A6CEDDC6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776" y="2011315"/>
            <a:ext cx="3100175" cy="44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Family UNIT CHART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155919" y="1261242"/>
            <a:ext cx="4036696" cy="587666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3F1F6-3358-4BE6-91A3-D443AAE11F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5733" y="2181225"/>
            <a:ext cx="5114142" cy="40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7FF3-8295-491B-AC9C-A775FF4B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Safety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E431-E19E-4A25-8B53-EA110D9B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93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PPE Requirements</a:t>
            </a:r>
          </a:p>
          <a:p>
            <a:r>
              <a:rPr lang="en-US" sz="2400" dirty="0"/>
              <a:t>Masks required in all buildings</a:t>
            </a:r>
          </a:p>
          <a:p>
            <a:pPr lvl="1"/>
            <a:r>
              <a:rPr lang="en-US" sz="2400" dirty="0"/>
              <a:t>Only exception is the staff or faculty member is alone in their personal workspace</a:t>
            </a:r>
          </a:p>
          <a:p>
            <a:r>
              <a:rPr lang="en-US" sz="2400" dirty="0"/>
              <a:t>Cleaning and Sanitizing Practices</a:t>
            </a:r>
          </a:p>
          <a:p>
            <a:pPr lvl="2"/>
            <a:r>
              <a:rPr lang="en-US" sz="2400" dirty="0"/>
              <a:t>Staff and faculty required to sanitize personal office space</a:t>
            </a:r>
          </a:p>
          <a:p>
            <a:pPr lvl="2"/>
            <a:r>
              <a:rPr lang="en-US" sz="2400" dirty="0"/>
              <a:t>All high-touch areas to be sanitized upon beginning and before leaving work </a:t>
            </a:r>
          </a:p>
          <a:p>
            <a:pPr marL="630238" lvl="3" indent="-182563"/>
            <a:r>
              <a:rPr lang="en-US" sz="2400" dirty="0"/>
              <a:t>Sanitizing shared equipment (i.e. photocopiers) immediately after use</a:t>
            </a:r>
          </a:p>
          <a:p>
            <a:pPr marL="630238" lvl="3" indent="-182563"/>
            <a:r>
              <a:rPr lang="en-US" sz="2400" dirty="0"/>
              <a:t>Program students and faculty also sanitize lab areas </a:t>
            </a:r>
          </a:p>
          <a:p>
            <a:pPr marL="630238" lvl="3" indent="-182563"/>
            <a:r>
              <a:rPr lang="en-US" sz="2400" dirty="0"/>
              <a:t>Facilities Maintenance scheduling more frequent sanitization of common and high traffic areas</a:t>
            </a:r>
          </a:p>
          <a:p>
            <a:pPr marL="630238" lvl="3" indent="-182563"/>
            <a:r>
              <a:rPr lang="en-US" sz="2400" dirty="0"/>
              <a:t>Adding additional hand-sanitizer stations</a:t>
            </a:r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D103-4C9E-4373-8828-7A843343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Transportation and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458F-400F-4E6D-A0F3-8CC65F514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College-related  out-of-state travel</a:t>
            </a:r>
          </a:p>
          <a:p>
            <a:pPr lvl="1"/>
            <a:r>
              <a:rPr lang="en-US" dirty="0"/>
              <a:t>Align to Governor’s Executive Orders and Maine CDC recommendations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Student transport – College Shuttle </a:t>
            </a:r>
          </a:p>
          <a:p>
            <a:pPr marL="411163" lvl="2" indent="-182563"/>
            <a:r>
              <a:rPr lang="en-US" sz="2000" dirty="0"/>
              <a:t>Groups by ‘Family Unit’ only regardless of group size</a:t>
            </a:r>
          </a:p>
          <a:p>
            <a:pPr marL="411163" lvl="2" indent="-182563"/>
            <a:r>
              <a:rPr lang="en-US" sz="2000" dirty="0"/>
              <a:t>All riders plus driver to wear face mask at all times on vehicles</a:t>
            </a:r>
          </a:p>
          <a:p>
            <a:pPr marL="411163" lvl="2" indent="-182563"/>
            <a:r>
              <a:rPr lang="en-US" sz="2000" dirty="0"/>
              <a:t>Windows remain open during transport</a:t>
            </a:r>
          </a:p>
          <a:p>
            <a:pPr marL="411163" lvl="2" indent="-182563"/>
            <a:r>
              <a:rPr lang="en-US" sz="2000" dirty="0"/>
              <a:t>Frequent sanitization of college transport vehicles</a:t>
            </a:r>
          </a:p>
        </p:txBody>
      </p:sp>
    </p:spTree>
    <p:extLst>
      <p:ext uri="{BB962C8B-B14F-4D97-AF65-F5344CB8AC3E}">
        <p14:creationId xmlns:p14="http://schemas.microsoft.com/office/powerpoint/2010/main" val="220209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1DE7-A9B5-4914-8E35-A5291841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Contingency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B58E0-D7E1-4F21-B05D-BFF9D04B5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the event of an exposure</a:t>
            </a:r>
          </a:p>
          <a:p>
            <a:pPr lvl="1"/>
            <a:r>
              <a:rPr lang="en-US" sz="2400" dirty="0"/>
              <a:t>Core Response Team to convene</a:t>
            </a:r>
          </a:p>
          <a:p>
            <a:pPr lvl="1"/>
            <a:r>
              <a:rPr lang="en-US" sz="2400" dirty="0"/>
              <a:t>Licensed medical provider to be consulted</a:t>
            </a:r>
          </a:p>
          <a:p>
            <a:pPr lvl="1"/>
            <a:r>
              <a:rPr lang="en-US" sz="2400" dirty="0"/>
              <a:t>Exposure Checklist and Exposure Flow Chart for instructions and planning</a:t>
            </a:r>
          </a:p>
          <a:p>
            <a:pPr lvl="1"/>
            <a:r>
              <a:rPr lang="en-US" sz="2400" dirty="0"/>
              <a:t>2-hour target to complete contact tracing and notifications</a:t>
            </a:r>
          </a:p>
          <a:p>
            <a:pPr lvl="2"/>
            <a:r>
              <a:rPr lang="en-US" sz="2000" dirty="0"/>
              <a:t>MCCS guidance for formal contact tracing</a:t>
            </a:r>
          </a:p>
          <a:p>
            <a:pPr marL="0" indent="0">
              <a:buNone/>
            </a:pPr>
            <a:r>
              <a:rPr lang="en-US" sz="2400" dirty="0"/>
              <a:t>Return to Campus Plan</a:t>
            </a:r>
          </a:p>
          <a:p>
            <a:pPr lvl="1"/>
            <a:r>
              <a:rPr lang="en-US" sz="2400" dirty="0"/>
              <a:t>Follow CDC and MCCS guidelines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6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Resources and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Staffing Plans</a:t>
            </a:r>
          </a:p>
          <a:p>
            <a:pPr lvl="1"/>
            <a:r>
              <a:rPr lang="en-US" dirty="0"/>
              <a:t>Minimize employees on campus in alignment with CDC recommendations</a:t>
            </a:r>
          </a:p>
          <a:p>
            <a:pPr marL="0" indent="0">
              <a:buNone/>
            </a:pPr>
            <a:r>
              <a:rPr lang="en-US" dirty="0"/>
              <a:t>Required Training</a:t>
            </a:r>
          </a:p>
          <a:p>
            <a:pPr lvl="1"/>
            <a:r>
              <a:rPr lang="en-US" dirty="0"/>
              <a:t>SafeColleges/Potential Badge</a:t>
            </a:r>
          </a:p>
          <a:p>
            <a:pPr lvl="1"/>
            <a:r>
              <a:rPr lang="en-US" dirty="0"/>
              <a:t>75 employees completed training (56%)</a:t>
            </a:r>
          </a:p>
          <a:p>
            <a:pPr marL="0" indent="0">
              <a:buNone/>
            </a:pPr>
            <a:r>
              <a:rPr lang="en-US" dirty="0"/>
              <a:t>Utilize video conferencing for meetings</a:t>
            </a:r>
          </a:p>
          <a:p>
            <a:pPr marL="0" indent="0">
              <a:buNone/>
            </a:pPr>
            <a:r>
              <a:rPr lang="en-US" dirty="0"/>
              <a:t>In person meetings need pre-approval</a:t>
            </a:r>
          </a:p>
          <a:p>
            <a:pPr lvl="1"/>
            <a:r>
              <a:rPr lang="en-US" dirty="0"/>
              <a:t>PPE </a:t>
            </a:r>
          </a:p>
          <a:p>
            <a:pPr lvl="1"/>
            <a:r>
              <a:rPr lang="en-US" dirty="0"/>
              <a:t>Social distancing</a:t>
            </a:r>
          </a:p>
          <a:p>
            <a:pPr lvl="1"/>
            <a:r>
              <a:rPr lang="en-US" dirty="0"/>
              <a:t>Cleaning surfaces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60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2119</TotalTime>
  <Words>1096</Words>
  <Application>Microsoft Office PowerPoint</Application>
  <PresentationFormat>Widescreen</PresentationFormat>
  <Paragraphs>222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Corbel</vt:lpstr>
      <vt:lpstr>Times New Roman</vt:lpstr>
      <vt:lpstr>Wingdings</vt:lpstr>
      <vt:lpstr>Banded</vt:lpstr>
      <vt:lpstr>  Return to Campus Plan</vt:lpstr>
      <vt:lpstr>General Overview</vt:lpstr>
      <vt:lpstr>COMMUNICATIONS PLAN</vt:lpstr>
      <vt:lpstr>HEALTH AND SAFETY PLAN</vt:lpstr>
      <vt:lpstr>Family UNIT CHART </vt:lpstr>
      <vt:lpstr>Health and Safety Plans</vt:lpstr>
      <vt:lpstr>Transportation and travel</vt:lpstr>
      <vt:lpstr>Contingency plan</vt:lpstr>
      <vt:lpstr>Human Resources and Staffing</vt:lpstr>
      <vt:lpstr>Human Resources and Staffing</vt:lpstr>
      <vt:lpstr>Campus Return to work request</vt:lpstr>
      <vt:lpstr>Human Resources and Staffing</vt:lpstr>
      <vt:lpstr>Facilities </vt:lpstr>
      <vt:lpstr>Campus partner Plans</vt:lpstr>
      <vt:lpstr>Dining Services</vt:lpstr>
      <vt:lpstr>Student and academic plans</vt:lpstr>
      <vt:lpstr>Residential and student life</vt:lpstr>
      <vt:lpstr>Residential and Student Life</vt:lpstr>
      <vt:lpstr>Academic planning </vt:lpstr>
      <vt:lpstr>Course DELIVERY </vt:lpstr>
      <vt:lpstr>Academic Plans  draft schedules by building</vt:lpstr>
      <vt:lpstr>ACADEMIC PLANS</vt:lpstr>
      <vt:lpstr>Academic Plans</vt:lpstr>
      <vt:lpstr>Building Community</vt:lpstr>
    </vt:vector>
  </TitlesOfParts>
  <Company>EMCC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 to Campus Plan</dc:title>
  <dc:creator>MacDonald, Jody</dc:creator>
  <cp:lastModifiedBy>Maine Community College System</cp:lastModifiedBy>
  <cp:revision>111</cp:revision>
  <dcterms:created xsi:type="dcterms:W3CDTF">2020-07-20T13:03:13Z</dcterms:created>
  <dcterms:modified xsi:type="dcterms:W3CDTF">2020-07-23T15:55:40Z</dcterms:modified>
</cp:coreProperties>
</file>