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7"/>
  </p:notesMasterIdLst>
  <p:sldIdLst>
    <p:sldId id="256" r:id="rId2"/>
    <p:sldId id="257" r:id="rId3"/>
    <p:sldId id="259" r:id="rId4"/>
    <p:sldId id="263" r:id="rId5"/>
    <p:sldId id="279" r:id="rId6"/>
    <p:sldId id="269" r:id="rId7"/>
    <p:sldId id="264" r:id="rId8"/>
    <p:sldId id="274" r:id="rId9"/>
    <p:sldId id="270" r:id="rId10"/>
    <p:sldId id="268" r:id="rId11"/>
    <p:sldId id="278" r:id="rId12"/>
    <p:sldId id="261" r:id="rId13"/>
    <p:sldId id="275" r:id="rId14"/>
    <p:sldId id="262" r:id="rId15"/>
    <p:sldId id="277" r:id="rId16"/>
  </p:sldIdLst>
  <p:sldSz cx="12192000" cy="6858000"/>
  <p:notesSz cx="6858000" cy="2638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44F44-80AA-415B-99E7-1FAB2496988F}" v="2" dt="2020-07-27T19:37:28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71563" autoAdjust="0"/>
  </p:normalViewPr>
  <p:slideViewPr>
    <p:cSldViewPr snapToGrid="0">
      <p:cViewPr varScale="1">
        <p:scale>
          <a:sx n="65" d="100"/>
          <a:sy n="65" d="100"/>
        </p:scale>
        <p:origin x="1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Delivery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507222057512321E-2"/>
          <c:y val="7.3961340883228643E-2"/>
          <c:w val="0.89996129998067831"/>
          <c:h val="0.70762087072659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6997885197864378E-3"/>
                  <c:y val="-3.0123679049989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65-4277-A686-32A47ED5EA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2019</c:v>
                </c:pt>
                <c:pt idx="1">
                  <c:v>Fall 2020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F-4B2A-BBF0-FEB63100D4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2019</c:v>
                </c:pt>
                <c:pt idx="1">
                  <c:v>Fall 2020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5F-4B2A-BBF0-FEB63100D4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5267971274976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65-4277-A686-32A47ED5EA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2019</c:v>
                </c:pt>
                <c:pt idx="1">
                  <c:v>Fall 2020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5F-4B2A-BBF0-FEB63100D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62818144"/>
        <c:axId val="351303952"/>
      </c:barChart>
      <c:catAx>
        <c:axId val="46281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51303952"/>
        <c:crosses val="autoZero"/>
        <c:auto val="1"/>
        <c:lblAlgn val="ctr"/>
        <c:lblOffset val="100"/>
        <c:noMultiLvlLbl val="0"/>
      </c:catAx>
      <c:valAx>
        <c:axId val="3513039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6281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2935E-B5F4-4E69-B2FF-78150E30D043}" type="datetimeFigureOut">
              <a:rPr lang="en-US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E705D-365F-403E-BF9E-60872DE0353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23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9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3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0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0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5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8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9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3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705D-365F-403E-BF9E-60872DE03532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BDAA-E13D-4E91-AC02-9CEED97F7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1D877-11A4-495E-A46F-02D899889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75C4-2D5B-41CA-AF4B-E2943A76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7549A-4C2E-4773-B84C-3ACF3613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D64C-F908-4A3C-ACD2-88956023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1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5A39-AD99-42A1-AA6E-AD9C9B47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1D063-1D79-466E-BC09-25DB59EC3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B196D-0305-4BB9-8CF7-5F2D0D82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1153-85FE-4DCF-99F0-9EE057FE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B0D97-886E-4A3F-89D8-D27B37D8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21C59-3CC9-49FD-BCC2-7949BE768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08135-7576-4834-9618-437CCF8E8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BAC82-BF51-4A92-8BE0-E047AA61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42D34-7EC4-4F60-9768-8A8A9750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7335-E5F3-488F-8D11-648735A7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BC57-98DF-4E71-8CB4-5B97657F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3940-1AFA-42DB-8B1C-01BD38A84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7C2A-980F-4EF9-B2F1-6A08CAC3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D76EF-AEA9-46F0-BB7B-698FCA3A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B581C-A41F-42B4-A7F1-15432776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4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A143-D887-4D7D-8638-6FD0725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C108-8777-482F-A983-7916D14EB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C133-9531-48F2-B917-597C3B24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6398A-92B2-4FCD-BF2B-AD1A1F5F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50C71-DD8A-4F3E-9D80-5ABE803B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3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D5AA-1D9C-4576-A341-594C0533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C340-4F1E-4422-BC2C-70385C337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F3B0F-502F-40D1-B421-7CF8B191E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DA72-6333-4CB9-96B2-318F9B58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B8311-7663-41E8-BD65-70D8C269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4BC15-CC58-4ED9-84E7-B2C9429E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E776-6638-44EA-BC65-2C419CAC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D110-B752-4CF4-9B33-21C841C6E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0892A-C624-4A59-A1E5-AC24861CB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AA43F-42ED-48BA-9918-58AA866D3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48808B-8A7C-4564-977B-75C70C44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0F3C4-CF23-4F24-BC06-8A77B4AC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1D7E8C-554C-44CC-A106-8CB19B89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9FDF9-ED90-4BA5-9608-FC378D87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DA79-6BAB-4FE0-AF31-1C1EEA25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29AA0-F465-4E7A-8E8C-776EE747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89DF6-9336-4E82-A2F1-730B8216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D130C-9388-4587-B83A-8D48435A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9B8CC-80C8-4321-A2FE-C03F15A8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A3E71-7657-43BA-9737-6C32DFB5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EF14B-0AF0-4D49-B57B-1630E4E5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FE54-A09A-4E85-9B48-BE3E7343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AF920-72D7-4490-8DCC-9FA803896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57CD-2663-4F5F-8BA6-9A6099EBA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4F7BB-7C57-4BD4-89A9-1418E5B8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AE77B-8224-462C-9A22-54AEB543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E7ADC-0D2C-402A-A0E4-26AC39D7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98D2-5497-4D5D-9650-18A9394E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B3CA1-2360-4FEA-BA4D-21004F78D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A974E-4114-43C6-AB46-21F382422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916B4-4465-4102-A23B-C170CA1A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417D5-F27A-4D2E-805D-84711CA3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C04A1-E0DA-4687-86EB-42A5C00A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1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91C90-F01F-4859-A0E5-2C59DC59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4B7CD-04A3-4297-9F3B-179506AC8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08860-0EF8-4610-A013-935BFF158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BBED7-03A8-41E1-B754-B313027AE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2431B-0166-4C75-A374-E040A8061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9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F5C9747-F619-4294-9F21-71060A9E9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4086" r="-1" b="11622"/>
          <a:stretch/>
        </p:blipFill>
        <p:spPr>
          <a:xfrm>
            <a:off x="0" y="-152780"/>
            <a:ext cx="14493494" cy="71635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3FA8AC1-7BCC-4544-81A1-8537FF197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14" y="3983834"/>
            <a:ext cx="4142095" cy="94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347" y="740607"/>
            <a:ext cx="9144000" cy="30632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1500" b="1">
                <a:latin typeface="TW Cen MT"/>
              </a:rPr>
              <a:t>AND WE SOAR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40C83970-F880-46DA-92A3-2B9D6DD40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3596009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Listening &amp; Communicating: Fostering Community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568980" cy="47262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Established COVID-19 site and email </a:t>
            </a:r>
            <a:endParaRPr lang="en-US" sz="3000">
              <a:solidFill>
                <a:srgbClr val="FFFFFF"/>
              </a:solidFill>
              <a:latin typeface="The Hand"/>
              <a:ea typeface="+mn-lt"/>
              <a:cs typeface="+mn-lt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Communication protocols 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Hosting student and family sessions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Educational and training videos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Signage in bathrooms and residence hall rooms (handwashing, face cloth masks)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Eagles Soar student educators </a:t>
            </a:r>
            <a:endParaRPr lang="en-US" sz="3000">
              <a:solidFill>
                <a:srgbClr val="FFFFFF"/>
              </a:solidFill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Employee checklist and Keep Our Workplace Safe</a:t>
            </a:r>
          </a:p>
        </p:txBody>
      </p:sp>
    </p:spTree>
    <p:extLst>
      <p:ext uri="{BB962C8B-B14F-4D97-AF65-F5344CB8AC3E}">
        <p14:creationId xmlns:p14="http://schemas.microsoft.com/office/powerpoint/2010/main" val="4226640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Content Placeholder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D155F63-95FB-4966-B09B-A7DB5E9FA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 b="85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3596009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Listening &amp; Communicating: Fostering Community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 descr="A picture containing plate&#10;&#10;Description automatically generated">
            <a:extLst>
              <a:ext uri="{FF2B5EF4-FFF2-40B4-BE49-F238E27FC236}">
                <a16:creationId xmlns:a16="http://schemas.microsoft.com/office/drawing/2014/main" id="{6F898BDC-943F-4372-BFB9-517D62221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70800" y="469900"/>
            <a:ext cx="2095500" cy="393700"/>
          </a:xfrm>
        </p:spPr>
      </p:pic>
      <p:pic>
        <p:nvPicPr>
          <p:cNvPr id="35" name="Picture 8" descr="A close up of a persons hand&#10;&#10;Description automatically generated">
            <a:extLst>
              <a:ext uri="{FF2B5EF4-FFF2-40B4-BE49-F238E27FC236}">
                <a16:creationId xmlns:a16="http://schemas.microsoft.com/office/drawing/2014/main" id="{E26241C2-0CBB-45DE-A8CB-F3C581BD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0" y="2146300"/>
            <a:ext cx="1600200" cy="1600200"/>
          </a:xfrm>
          <a:prstGeom prst="rect">
            <a:avLst/>
          </a:prstGeom>
        </p:spPr>
      </p:pic>
      <p:pic>
        <p:nvPicPr>
          <p:cNvPr id="36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CF12E34-E943-4191-94F9-70B68E1B7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900" y="4089400"/>
            <a:ext cx="2171700" cy="2247900"/>
          </a:xfrm>
          <a:prstGeom prst="rect">
            <a:avLst/>
          </a:prstGeom>
        </p:spPr>
      </p:pic>
      <p:pic>
        <p:nvPicPr>
          <p:cNvPr id="37" name="Picture 11" descr="A sign in front of a building&#10;&#10;Description automatically generated">
            <a:extLst>
              <a:ext uri="{FF2B5EF4-FFF2-40B4-BE49-F238E27FC236}">
                <a16:creationId xmlns:a16="http://schemas.microsoft.com/office/drawing/2014/main" id="{171190CC-D3AD-4B2F-83CD-520C6A685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900" y="469900"/>
            <a:ext cx="2171700" cy="2146300"/>
          </a:xfrm>
          <a:prstGeom prst="rect">
            <a:avLst/>
          </a:prstGeom>
        </p:spPr>
      </p:pic>
      <p:pic>
        <p:nvPicPr>
          <p:cNvPr id="38" name="Picture 12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6391B832-AD37-43C0-B671-6A252FDB6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2500" y="469900"/>
            <a:ext cx="1600200" cy="1600200"/>
          </a:xfrm>
          <a:prstGeom prst="rect">
            <a:avLst/>
          </a:prstGeom>
        </p:spPr>
      </p:pic>
      <p:pic>
        <p:nvPicPr>
          <p:cNvPr id="39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D1CCA62-C7F2-43F2-BAE6-746C3D726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800" y="3759200"/>
            <a:ext cx="2095500" cy="1282700"/>
          </a:xfrm>
          <a:prstGeom prst="rect">
            <a:avLst/>
          </a:prstGeom>
        </p:spPr>
      </p:pic>
      <p:pic>
        <p:nvPicPr>
          <p:cNvPr id="40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E90BD088-10FA-4133-914E-DC2F147F66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900" y="2692400"/>
            <a:ext cx="2171700" cy="1320800"/>
          </a:xfrm>
          <a:prstGeom prst="rect">
            <a:avLst/>
          </a:prstGeom>
        </p:spPr>
      </p:pic>
      <p:pic>
        <p:nvPicPr>
          <p:cNvPr id="41" name="Picture 22" descr="A close up of a person&#10;&#10;Description automatically generated">
            <a:extLst>
              <a:ext uri="{FF2B5EF4-FFF2-40B4-BE49-F238E27FC236}">
                <a16:creationId xmlns:a16="http://schemas.microsoft.com/office/drawing/2014/main" id="{E1672E0D-5E6E-4ABE-956E-1533E907BF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0800" y="5105400"/>
            <a:ext cx="2095500" cy="1231900"/>
          </a:xfrm>
          <a:prstGeom prst="rect">
            <a:avLst/>
          </a:prstGeom>
        </p:spPr>
      </p:pic>
      <p:pic>
        <p:nvPicPr>
          <p:cNvPr id="42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184B16-08F4-442D-A3CC-54E33D37F9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0800" y="939800"/>
            <a:ext cx="2095500" cy="2743200"/>
          </a:xfrm>
          <a:prstGeom prst="rect">
            <a:avLst/>
          </a:prstGeom>
        </p:spPr>
      </p:pic>
      <p:pic>
        <p:nvPicPr>
          <p:cNvPr id="43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ED0260-4566-415C-B806-A32E4DC27F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2500" y="3822700"/>
            <a:ext cx="160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16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E3F1B127-B953-4764-8FC4-C1890BA1D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 b="3949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862"/>
            <a:ext cx="4151365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Student-Centered Mission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388" y="1065862"/>
            <a:ext cx="703659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Student support services  (TRIO, JMG, Student Navigator)</a:t>
            </a:r>
          </a:p>
          <a:p>
            <a:r>
              <a:rPr lang="en-US" sz="30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Investing in technology to deliver 24/7 tutoring </a:t>
            </a:r>
            <a:endParaRPr lang="en-US" sz="3000" dirty="0">
              <a:solidFill>
                <a:srgbClr val="FFFFFF"/>
              </a:solidFill>
            </a:endParaRPr>
          </a:p>
          <a:p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Counseling and mental health expansion </a:t>
            </a:r>
          </a:p>
          <a:p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Caring Cupboard operations</a:t>
            </a:r>
          </a:p>
          <a:p>
            <a:r>
              <a:rPr lang="en-US" sz="3000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Outdoor and virtual co-curricular activities</a:t>
            </a:r>
            <a:endParaRPr lang="en-US" sz="3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875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guitar&#10;&#10;Description automatically generated">
            <a:extLst>
              <a:ext uri="{FF2B5EF4-FFF2-40B4-BE49-F238E27FC236}">
                <a16:creationId xmlns:a16="http://schemas.microsoft.com/office/drawing/2014/main" id="{B779C72E-88AA-4BF5-B47A-D5A0F2940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56" y="1065862"/>
            <a:ext cx="3888309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Student-Centered Mission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619519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Increased use of technology to provide academic and support services and community relationship building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Strengthened mentor program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Cross-functional training for services and operations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MyWCCC self-service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251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A large green field in front of a house&#10;&#10;Description automatically generated">
            <a:extLst>
              <a:ext uri="{FF2B5EF4-FFF2-40B4-BE49-F238E27FC236}">
                <a16:creationId xmlns:a16="http://schemas.microsoft.com/office/drawing/2014/main" id="{D12EEDB1-804E-4601-A282-43FA31D4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7194" b="8537"/>
          <a:stretch/>
        </p:blipFill>
        <p:spPr>
          <a:xfrm>
            <a:off x="0" y="50104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Supporting Our Residents</a:t>
            </a: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1"/>
            <a:ext cx="6882130" cy="50217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60% capacity with placements based on priority </a:t>
            </a:r>
            <a:endParaRPr lang="en-US" sz="3000">
              <a:solidFill>
                <a:srgbClr val="FFFFFF"/>
              </a:solidFill>
              <a:latin typeface="The Hand"/>
              <a:ea typeface="+mn-lt"/>
              <a:cs typeface="+mn-lt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Students are housed by courses, first, then major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Reduced access to apartments and common areas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Increased healthy and safety checks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Created virtual and outdoor programs </a:t>
            </a:r>
            <a:endParaRPr lang="en-US" sz="3000">
              <a:solidFill>
                <a:srgbClr val="FFFFFF"/>
              </a:solidFill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Incentives to remain on campus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Quarantine and isolation procedures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Dining Services </a:t>
            </a:r>
          </a:p>
        </p:txBody>
      </p:sp>
    </p:spTree>
    <p:extLst>
      <p:ext uri="{BB962C8B-B14F-4D97-AF65-F5344CB8AC3E}">
        <p14:creationId xmlns:p14="http://schemas.microsoft.com/office/powerpoint/2010/main" val="2107342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earing a hat&#10;&#10;Description automatically generated">
            <a:extLst>
              <a:ext uri="{FF2B5EF4-FFF2-40B4-BE49-F238E27FC236}">
                <a16:creationId xmlns:a16="http://schemas.microsoft.com/office/drawing/2014/main" id="{BDBEA7A7-9947-463A-BA4F-C72006BDF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1" b="44352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81BF93-F024-4FCB-9B47-D5FAB735FAED}"/>
              </a:ext>
            </a:extLst>
          </p:cNvPr>
          <p:cNvSpPr txBox="1"/>
          <p:nvPr/>
        </p:nvSpPr>
        <p:spPr>
          <a:xfrm>
            <a:off x="376066" y="741866"/>
            <a:ext cx="757796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>
                <a:latin typeface="Times New Roman"/>
                <a:cs typeface="Times New Roman"/>
              </a:rPr>
              <a:t>Cunning, intelligent, and bold—they are fierce and strong.</a:t>
            </a:r>
            <a:r>
              <a:rPr lang="en-US" sz="5400" b="1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22CDC8-15BD-42CF-9737-298A2AFB071E}"/>
              </a:ext>
            </a:extLst>
          </p:cNvPr>
          <p:cNvSpPr txBox="1"/>
          <p:nvPr/>
        </p:nvSpPr>
        <p:spPr>
          <a:xfrm>
            <a:off x="3632548" y="4900055"/>
            <a:ext cx="81513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>
                <a:latin typeface="Times New Roman"/>
                <a:cs typeface="Times New Roman"/>
              </a:rPr>
              <a:t>AND WE SOAR</a:t>
            </a:r>
            <a:r>
              <a:rPr lang="en-US" sz="4800">
                <a:latin typeface="Times New Roman"/>
                <a:cs typeface="Times New Roman"/>
              </a:rPr>
              <a:t>, together.</a:t>
            </a:r>
            <a:endParaRPr lang="en-US" sz="25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502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A picture containing person, person, holding, standing&#10;&#10;Description automatically generated">
            <a:extLst>
              <a:ext uri="{FF2B5EF4-FFF2-40B4-BE49-F238E27FC236}">
                <a16:creationId xmlns:a16="http://schemas.microsoft.com/office/drawing/2014/main" id="{5EEE2C51-F41C-41CE-917B-A6BAFF1BD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5154" b="10577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27" y="642563"/>
            <a:ext cx="3894680" cy="5375043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Guiding Our Work</a:t>
            </a: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430" y="903024"/>
            <a:ext cx="7041319" cy="53750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Protect the health and safety of the WCCC community;</a:t>
            </a:r>
            <a:endParaRPr lang="en-US" sz="3200">
              <a:solidFill>
                <a:srgbClr val="FFFFFF"/>
              </a:solidFill>
              <a:latin typeface="Times New Roman"/>
              <a:cs typeface="Arial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Ensure the academic progress of our students and provide access to student services and technology support to ensure student success; </a:t>
            </a:r>
            <a:endParaRPr lang="en-US" sz="3200">
              <a:solidFill>
                <a:srgbClr val="FFFFFF"/>
              </a:solidFill>
              <a:latin typeface="Times New Roman"/>
              <a:cs typeface="Arial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Fiscal prudence, and</a:t>
            </a:r>
            <a:endParaRPr lang="en-US" sz="3200">
              <a:solidFill>
                <a:srgbClr val="FFFFFF"/>
              </a:solidFill>
              <a:latin typeface="Times New Roman"/>
              <a:cs typeface="Arial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Continuity of WCCC operations in any environment (e.g. live, remote, and online). </a:t>
            </a:r>
            <a:endParaRPr lang="en-US" sz="3200">
              <a:solidFill>
                <a:srgbClr val="FFFFFF"/>
              </a:solidFill>
              <a:latin typeface="Times New Roman"/>
              <a:cs typeface="Arial"/>
            </a:endParaRPr>
          </a:p>
          <a:p>
            <a:endParaRPr lang="en-US" sz="3200">
              <a:solidFill>
                <a:srgbClr val="FFFFFF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57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29711E6B-1B06-4E92-A228-39AEA75A4C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 b="279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Guiding Our Work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7036600" cy="51094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United States and Maine Center for Disease Control (CDC) Guidance 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Environmental scans of Washington County, Maine, and New England 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Collaborative campus planning, assessment, and communication process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Conversations with medical and community partners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Plan, monitor, adapt, respond, and execute decisions based on data</a:t>
            </a:r>
          </a:p>
          <a:p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195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6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862E79E-50CB-45A8-BB2E-0EE42647B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4" y="1065862"/>
            <a:ext cx="3709698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Protecting Our Campus Community</a:t>
            </a:r>
          </a:p>
        </p:txBody>
      </p:sp>
      <p:cxnSp>
        <p:nvCxnSpPr>
          <p:cNvPr id="73" name="Straight Connector 6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132" y="609130"/>
            <a:ext cx="7087088" cy="563973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/>
                <a:cs typeface="Times New Roman"/>
              </a:rPr>
              <a:t>Securing our campus community and limiting access</a:t>
            </a:r>
          </a:p>
          <a:p>
            <a:r>
              <a:rPr lang="en-US" sz="350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CDC guidance cleaning and sanitization; face cloth masks; hygiene; and social distancing </a:t>
            </a:r>
            <a:endParaRPr lang="en-US" sz="35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350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Pathways with signage to support social distancing</a:t>
            </a:r>
          </a:p>
          <a:p>
            <a:r>
              <a:rPr lang="en-US" sz="350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Daily self-screening certifications and sign-in/sign-out </a:t>
            </a:r>
          </a:p>
          <a:p>
            <a:r>
              <a:rPr lang="en-US" sz="3500">
                <a:solidFill>
                  <a:srgbClr val="FFFFFF"/>
                </a:solidFill>
                <a:latin typeface="Times New Roman"/>
                <a:cs typeface="Times New Roman"/>
              </a:rPr>
              <a:t>Training and education programs for students and employees (</a:t>
            </a:r>
            <a:r>
              <a:rPr lang="en-US" sz="3500" err="1">
                <a:solidFill>
                  <a:srgbClr val="FFFFFF"/>
                </a:solidFill>
                <a:latin typeface="Times New Roman"/>
                <a:cs typeface="Times New Roman"/>
              </a:rPr>
              <a:t>SafeColleges</a:t>
            </a:r>
            <a:r>
              <a:rPr lang="en-US" sz="350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sz="3500">
                <a:solidFill>
                  <a:srgbClr val="FFFFFF"/>
                </a:solidFill>
                <a:latin typeface="Times New Roman"/>
                <a:cs typeface="Times New Roman"/>
              </a:rPr>
              <a:t>HVAC Systems</a:t>
            </a:r>
          </a:p>
        </p:txBody>
      </p:sp>
    </p:spTree>
    <p:extLst>
      <p:ext uri="{BB962C8B-B14F-4D97-AF65-F5344CB8AC3E}">
        <p14:creationId xmlns:p14="http://schemas.microsoft.com/office/powerpoint/2010/main" val="123511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6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862E79E-50CB-45A8-BB2E-0EE42647B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4" y="1065862"/>
            <a:ext cx="3709698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Protecting Our Campus Community</a:t>
            </a:r>
          </a:p>
        </p:txBody>
      </p:sp>
      <p:cxnSp>
        <p:nvCxnSpPr>
          <p:cNvPr id="73" name="Straight Connector 6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884" y="472255"/>
            <a:ext cx="8867175" cy="2286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  <a:t>CDC Decision Tree</a:t>
            </a:r>
          </a:p>
          <a:p>
            <a: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  <a:t>Infectious Disease Response Team</a:t>
            </a:r>
          </a:p>
          <a:p>
            <a: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  <a:t>Stabilization Plan for Outbreak</a:t>
            </a:r>
          </a:p>
          <a:p>
            <a:endParaRPr lang="en-US" sz="32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DBA133-EE4E-4390-88BF-11026D038F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3" y="2203290"/>
            <a:ext cx="6528727" cy="43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5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9FCDA76-EA97-41CB-BC7C-6B2B1E0E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4" y="1065862"/>
            <a:ext cx="4063681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Academic Mission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373" y="926927"/>
            <a:ext cx="6939408" cy="49603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Hands on learning in shops and labs with smaller student cohorts, simulations, and use of personal protective equipment 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Clinical and practicum experiences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Protective equipment for faculty and students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Reduced classroom and shops capacities 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Investing in new technology </a:t>
            </a:r>
          </a:p>
        </p:txBody>
      </p:sp>
    </p:spTree>
    <p:extLst>
      <p:ext uri="{BB962C8B-B14F-4D97-AF65-F5344CB8AC3E}">
        <p14:creationId xmlns:p14="http://schemas.microsoft.com/office/powerpoint/2010/main" val="1082613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5E872B-A864-4F12-B300-B526F22FB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Academic Mission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722" y="1065861"/>
            <a:ext cx="6779429" cy="49341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Creating outdoor classrooms and spaces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Library invested in electronic books and resources 150,000+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Brightspace 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Access Hubs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Drive-In Wi-Fi </a:t>
            </a:r>
          </a:p>
        </p:txBody>
      </p:sp>
    </p:spTree>
    <p:extLst>
      <p:ext uri="{BB962C8B-B14F-4D97-AF65-F5344CB8AC3E}">
        <p14:creationId xmlns:p14="http://schemas.microsoft.com/office/powerpoint/2010/main" val="1562764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preparing, person, young&#10;&#10;Description automatically generated">
            <a:extLst>
              <a:ext uri="{FF2B5EF4-FFF2-40B4-BE49-F238E27FC236}">
                <a16:creationId xmlns:a16="http://schemas.microsoft.com/office/drawing/2014/main" id="{9CBDAA7B-5BCE-4523-960A-B8605BC0D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b="1108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Academic Mission</a:t>
            </a:r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6FBC4FD-6C20-4AF0-9446-6F77BA83B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400947"/>
              </p:ext>
            </p:extLst>
          </p:nvPr>
        </p:nvGraphicFramePr>
        <p:xfrm>
          <a:off x="4653372" y="964504"/>
          <a:ext cx="7299028" cy="5059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0302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079FB29C-3C9E-4386-99AB-4BB3EBAAE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770B88-DE16-400E-9ABE-1079DE6E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W Cen MT"/>
              </a:rPr>
              <a:t>Fulfilling Our Workforce Mission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771B-306F-4AC4-858E-B1508C02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1"/>
            <a:ext cx="6381085" cy="502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Best Practices—virtual platforms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Workforce and Industry Outreach 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Hybrid model for Certified Nursing Assistant 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Commercial Fisheries &amp; Marine Technology </a:t>
            </a:r>
          </a:p>
          <a:p>
            <a:r>
              <a:rPr lang="en-US" sz="3000">
                <a:solidFill>
                  <a:srgbClr val="FFFFFF"/>
                </a:solidFill>
                <a:latin typeface="Times New Roman"/>
                <a:cs typeface="Times New Roman"/>
              </a:rPr>
              <a:t>National Certification Testing</a:t>
            </a:r>
          </a:p>
        </p:txBody>
      </p:sp>
    </p:spTree>
    <p:extLst>
      <p:ext uri="{BB962C8B-B14F-4D97-AF65-F5344CB8AC3E}">
        <p14:creationId xmlns:p14="http://schemas.microsoft.com/office/powerpoint/2010/main" val="1663622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496</Words>
  <Application>Microsoft Office PowerPoint</Application>
  <PresentationFormat>Widescreen</PresentationFormat>
  <Paragraphs>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The Hand</vt:lpstr>
      <vt:lpstr>Times New Roman</vt:lpstr>
      <vt:lpstr>TW Cen MT</vt:lpstr>
      <vt:lpstr>Office Theme</vt:lpstr>
      <vt:lpstr>AND WE SOAR</vt:lpstr>
      <vt:lpstr>Guiding Our Work</vt:lpstr>
      <vt:lpstr>Guiding Our Work</vt:lpstr>
      <vt:lpstr>Protecting Our Campus Community</vt:lpstr>
      <vt:lpstr>Protecting Our Campus Community</vt:lpstr>
      <vt:lpstr>Fulfilling Our Academic Mission</vt:lpstr>
      <vt:lpstr>Fulfilling Our Academic Mission</vt:lpstr>
      <vt:lpstr>Fulfilling Our Academic Mission</vt:lpstr>
      <vt:lpstr>Fulfilling Our Workforce Mission</vt:lpstr>
      <vt:lpstr>Listening &amp; Communicating: Fostering Community</vt:lpstr>
      <vt:lpstr>Listening &amp; Communicating: Fostering Community</vt:lpstr>
      <vt:lpstr>Fulfilling Our Student-Centered Mission</vt:lpstr>
      <vt:lpstr>Fulfilling Our Student-Centered Mission</vt:lpstr>
      <vt:lpstr>Supporting Our Residents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 WE SOAR</dc:title>
  <dc:creator>Melvin D Adams III, Ed.D.</dc:creator>
  <cp:lastModifiedBy>Maine Community College System</cp:lastModifiedBy>
  <cp:revision>2</cp:revision>
  <dcterms:created xsi:type="dcterms:W3CDTF">2020-07-24T21:03:05Z</dcterms:created>
  <dcterms:modified xsi:type="dcterms:W3CDTF">2020-08-03T19:49:10Z</dcterms:modified>
</cp:coreProperties>
</file>