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7"/>
  </p:notesMasterIdLst>
  <p:handoutMasterIdLst>
    <p:handoutMasterId r:id="rId28"/>
  </p:handoutMasterIdLst>
  <p:sldIdLst>
    <p:sldId id="257" r:id="rId2"/>
    <p:sldId id="259" r:id="rId3"/>
    <p:sldId id="331" r:id="rId4"/>
    <p:sldId id="261" r:id="rId5"/>
    <p:sldId id="275" r:id="rId6"/>
    <p:sldId id="277" r:id="rId7"/>
    <p:sldId id="278" r:id="rId8"/>
    <p:sldId id="262" r:id="rId9"/>
    <p:sldId id="264" r:id="rId10"/>
    <p:sldId id="263" r:id="rId11"/>
    <p:sldId id="265" r:id="rId12"/>
    <p:sldId id="270" r:id="rId13"/>
    <p:sldId id="269" r:id="rId14"/>
    <p:sldId id="280" r:id="rId15"/>
    <p:sldId id="283" r:id="rId16"/>
    <p:sldId id="266" r:id="rId17"/>
    <p:sldId id="267" r:id="rId18"/>
    <p:sldId id="282" r:id="rId19"/>
    <p:sldId id="284" r:id="rId20"/>
    <p:sldId id="268" r:id="rId21"/>
    <p:sldId id="271" r:id="rId22"/>
    <p:sldId id="336" r:id="rId23"/>
    <p:sldId id="333" r:id="rId24"/>
    <p:sldId id="273"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C5A"/>
    <a:srgbClr val="87CA41"/>
    <a:srgbClr val="5B9BD5"/>
    <a:srgbClr val="FFFFFF"/>
    <a:srgbClr val="F8F8F8"/>
    <a:srgbClr val="000000"/>
    <a:srgbClr val="5CA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75" autoAdjust="0"/>
    <p:restoredTop sz="92460" autoAdjust="0"/>
  </p:normalViewPr>
  <p:slideViewPr>
    <p:cSldViewPr snapToGrid="0" showGuides="1">
      <p:cViewPr varScale="1">
        <p:scale>
          <a:sx n="80" d="100"/>
          <a:sy n="80" d="100"/>
        </p:scale>
        <p:origin x="208" y="264"/>
      </p:cViewPr>
      <p:guideLst>
        <p:guide orient="horz" pos="2592"/>
        <p:guide pos="57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29330708661414E-2"/>
          <c:y val="0.11272274158939828"/>
          <c:w val="0.94616916830708664"/>
          <c:h val="0.77869188123204469"/>
        </c:manualLayout>
      </c:layout>
      <c:barChart>
        <c:barDir val="col"/>
        <c:grouping val="clustered"/>
        <c:varyColors val="0"/>
        <c:ser>
          <c:idx val="0"/>
          <c:order val="0"/>
          <c:tx>
            <c:strRef>
              <c:f>Sheet1!$B$1</c:f>
              <c:strCache>
                <c:ptCount val="1"/>
                <c:pt idx="0">
                  <c:v>Series 1</c:v>
                </c:pt>
              </c:strCache>
            </c:strRef>
          </c:tx>
          <c:spPr>
            <a:solidFill>
              <a:srgbClr val="5B9BD5"/>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UConn</c:v>
                </c:pt>
                <c:pt idx="1">
                  <c:v>UMass</c:v>
                </c:pt>
                <c:pt idx="2">
                  <c:v>UNH</c:v>
                </c:pt>
                <c:pt idx="3">
                  <c:v>UVM</c:v>
                </c:pt>
                <c:pt idx="4">
                  <c:v>URI</c:v>
                </c:pt>
                <c:pt idx="5">
                  <c:v>UMaine</c:v>
                </c:pt>
              </c:strCache>
            </c:strRef>
          </c:cat>
          <c:val>
            <c:numRef>
              <c:f>Sheet1!$B$2:$B$7</c:f>
              <c:numCache>
                <c:formatCode>0%</c:formatCode>
                <c:ptCount val="6"/>
                <c:pt idx="0">
                  <c:v>0.7</c:v>
                </c:pt>
                <c:pt idx="1">
                  <c:v>0.71</c:v>
                </c:pt>
                <c:pt idx="2">
                  <c:v>0.68</c:v>
                </c:pt>
                <c:pt idx="3">
                  <c:v>0.67</c:v>
                </c:pt>
                <c:pt idx="4">
                  <c:v>0.47</c:v>
                </c:pt>
                <c:pt idx="5">
                  <c:v>0.36</c:v>
                </c:pt>
              </c:numCache>
            </c:numRef>
          </c:val>
          <c:extLst>
            <c:ext xmlns:c16="http://schemas.microsoft.com/office/drawing/2014/chart" uri="{C3380CC4-5D6E-409C-BE32-E72D297353CC}">
              <c16:uniqueId val="{00000000-0DD7-4A82-891D-557F032B5730}"/>
            </c:ext>
          </c:extLst>
        </c:ser>
        <c:ser>
          <c:idx val="1"/>
          <c:order val="1"/>
          <c:tx>
            <c:strRef>
              <c:f>Sheet1!$C$1</c:f>
              <c:strCache>
                <c:ptCount val="1"/>
                <c:pt idx="0">
                  <c:v>Series 2</c:v>
                </c:pt>
              </c:strCache>
            </c:strRef>
          </c:tx>
          <c:spPr>
            <a:solidFill>
              <a:srgbClr val="87CA41"/>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UConn</c:v>
                </c:pt>
                <c:pt idx="1">
                  <c:v>UMass</c:v>
                </c:pt>
                <c:pt idx="2">
                  <c:v>UNH</c:v>
                </c:pt>
                <c:pt idx="3">
                  <c:v>UVM</c:v>
                </c:pt>
                <c:pt idx="4">
                  <c:v>URI</c:v>
                </c:pt>
                <c:pt idx="5">
                  <c:v>UMaine</c:v>
                </c:pt>
              </c:strCache>
            </c:strRef>
          </c:cat>
          <c:val>
            <c:numRef>
              <c:f>Sheet1!$C$2:$C$7</c:f>
              <c:numCache>
                <c:formatCode>0%</c:formatCode>
                <c:ptCount val="6"/>
                <c:pt idx="0">
                  <c:v>0.82</c:v>
                </c:pt>
                <c:pt idx="1">
                  <c:v>0.8</c:v>
                </c:pt>
                <c:pt idx="2">
                  <c:v>0.77</c:v>
                </c:pt>
                <c:pt idx="3">
                  <c:v>0.76</c:v>
                </c:pt>
                <c:pt idx="4">
                  <c:v>0.65</c:v>
                </c:pt>
                <c:pt idx="5">
                  <c:v>0.59</c:v>
                </c:pt>
              </c:numCache>
            </c:numRef>
          </c:val>
          <c:extLst>
            <c:ext xmlns:c16="http://schemas.microsoft.com/office/drawing/2014/chart" uri="{C3380CC4-5D6E-409C-BE32-E72D297353CC}">
              <c16:uniqueId val="{00000001-0DD7-4A82-891D-557F032B5730}"/>
            </c:ext>
          </c:extLst>
        </c:ser>
        <c:dLbls>
          <c:showLegendKey val="0"/>
          <c:showVal val="0"/>
          <c:showCatName val="0"/>
          <c:showSerName val="0"/>
          <c:showPercent val="0"/>
          <c:showBubbleSize val="0"/>
        </c:dLbls>
        <c:gapWidth val="219"/>
        <c:overlap val="-27"/>
        <c:axId val="242124544"/>
        <c:axId val="296861616"/>
      </c:barChart>
      <c:catAx>
        <c:axId val="24212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96861616"/>
        <c:crosses val="autoZero"/>
        <c:auto val="1"/>
        <c:lblAlgn val="ctr"/>
        <c:lblOffset val="100"/>
        <c:noMultiLvlLbl val="0"/>
      </c:catAx>
      <c:valAx>
        <c:axId val="296861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124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4-Year</c:v>
                </c:pt>
                <c:pt idx="1">
                  <c:v>5-Year</c:v>
                </c:pt>
                <c:pt idx="2">
                  <c:v>6-Year</c:v>
                </c:pt>
              </c:strCache>
            </c:strRef>
          </c:cat>
          <c:val>
            <c:numRef>
              <c:f>Sheet1!$B$2:$B$4</c:f>
              <c:numCache>
                <c:formatCode>General</c:formatCode>
                <c:ptCount val="3"/>
                <c:pt idx="0">
                  <c:v>20470</c:v>
                </c:pt>
                <c:pt idx="1">
                  <c:v>31523</c:v>
                </c:pt>
                <c:pt idx="2">
                  <c:v>36523</c:v>
                </c:pt>
              </c:numCache>
            </c:numRef>
          </c:val>
          <c:extLst>
            <c:ext xmlns:c16="http://schemas.microsoft.com/office/drawing/2014/chart" uri="{C3380CC4-5D6E-409C-BE32-E72D297353CC}">
              <c16:uniqueId val="{00000000-DC39-49DE-994C-F7DD7D674524}"/>
            </c:ext>
          </c:extLst>
        </c:ser>
        <c:dLbls>
          <c:showLegendKey val="0"/>
          <c:showVal val="0"/>
          <c:showCatName val="0"/>
          <c:showSerName val="0"/>
          <c:showPercent val="0"/>
          <c:showBubbleSize val="0"/>
        </c:dLbls>
        <c:gapWidth val="219"/>
        <c:overlap val="-27"/>
        <c:axId val="957733952"/>
        <c:axId val="957732704"/>
      </c:barChart>
      <c:catAx>
        <c:axId val="95773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957732704"/>
        <c:crosses val="autoZero"/>
        <c:auto val="1"/>
        <c:lblAlgn val="ctr"/>
        <c:lblOffset val="100"/>
        <c:noMultiLvlLbl val="0"/>
      </c:catAx>
      <c:valAx>
        <c:axId val="957732704"/>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7733952"/>
        <c:crosses val="autoZero"/>
        <c:crossBetween val="between"/>
        <c:majorUnit val="1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38828740157481E-2"/>
          <c:y val="0.19515786621144549"/>
          <c:w val="0.91497367125984252"/>
          <c:h val="0.66144856698879295"/>
        </c:manualLayout>
      </c:layout>
      <c:lineChart>
        <c:grouping val="standard"/>
        <c:varyColors val="0"/>
        <c:ser>
          <c:idx val="0"/>
          <c:order val="0"/>
          <c:tx>
            <c:strRef>
              <c:f>Sheet1!$B$1</c:f>
              <c:strCache>
                <c:ptCount val="1"/>
                <c:pt idx="0">
                  <c:v>Series 1</c:v>
                </c:pt>
              </c:strCache>
            </c:strRef>
          </c:tx>
          <c:spPr>
            <a:ln w="28575" cap="rnd">
              <a:solidFill>
                <a:srgbClr val="012C5A"/>
              </a:solidFill>
              <a:round/>
            </a:ln>
            <a:effectLst/>
          </c:spPr>
          <c:marker>
            <c:symbol val="none"/>
          </c:marker>
          <c:dLbls>
            <c:dLbl>
              <c:idx val="0"/>
              <c:layout>
                <c:manualLayout>
                  <c:x val="-3.4375000000000003E-2"/>
                  <c:y val="-0.14598536923112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25-4A39-A309-78462F52A49A}"/>
                </c:ext>
              </c:extLst>
            </c:dLbl>
            <c:dLbl>
              <c:idx val="1"/>
              <c:layout>
                <c:manualLayout>
                  <c:x val="-3.7499999999999999E-2"/>
                  <c:y val="-0.142961691714041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25-4A39-A309-78462F52A49A}"/>
                </c:ext>
              </c:extLst>
            </c:dLbl>
            <c:dLbl>
              <c:idx val="2"/>
              <c:layout>
                <c:manualLayout>
                  <c:x val="-7.1874999999999994E-2"/>
                  <c:y val="-0.129330996516575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25-4A39-A309-78462F52A49A}"/>
                </c:ext>
              </c:extLst>
            </c:dLbl>
            <c:dLbl>
              <c:idx val="3"/>
              <c:layout>
                <c:manualLayout>
                  <c:x val="-7.1875000000000119E-2"/>
                  <c:y val="-0.1647196413201524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25-4A39-A309-78462F52A49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5B9BD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2016</c:v>
                </c:pt>
                <c:pt idx="1">
                  <c:v>2017</c:v>
                </c:pt>
                <c:pt idx="2">
                  <c:v>2018</c:v>
                </c:pt>
                <c:pt idx="3">
                  <c:v>2019</c:v>
                </c:pt>
              </c:numCache>
            </c:numRef>
          </c:cat>
          <c:val>
            <c:numRef>
              <c:f>Sheet1!$B$2:$B$5</c:f>
              <c:numCache>
                <c:formatCode>General</c:formatCode>
                <c:ptCount val="4"/>
                <c:pt idx="0">
                  <c:v>687</c:v>
                </c:pt>
                <c:pt idx="1">
                  <c:v>957</c:v>
                </c:pt>
                <c:pt idx="2">
                  <c:v>1219</c:v>
                </c:pt>
                <c:pt idx="3">
                  <c:v>1263</c:v>
                </c:pt>
              </c:numCache>
            </c:numRef>
          </c:val>
          <c:smooth val="0"/>
          <c:extLst>
            <c:ext xmlns:c16="http://schemas.microsoft.com/office/drawing/2014/chart" uri="{C3380CC4-5D6E-409C-BE32-E72D297353CC}">
              <c16:uniqueId val="{00000000-5D25-4A39-A309-78462F52A49A}"/>
            </c:ext>
          </c:extLst>
        </c:ser>
        <c:dLbls>
          <c:showLegendKey val="0"/>
          <c:showVal val="0"/>
          <c:showCatName val="0"/>
          <c:showSerName val="0"/>
          <c:showPercent val="0"/>
          <c:showBubbleSize val="0"/>
        </c:dLbls>
        <c:smooth val="0"/>
        <c:axId val="1235496976"/>
        <c:axId val="1235498224"/>
      </c:lineChart>
      <c:catAx>
        <c:axId val="123549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235498224"/>
        <c:crosses val="autoZero"/>
        <c:auto val="1"/>
        <c:lblAlgn val="ctr"/>
        <c:lblOffset val="100"/>
        <c:noMultiLvlLbl val="0"/>
      </c:catAx>
      <c:valAx>
        <c:axId val="1235498224"/>
        <c:scaling>
          <c:orientation val="minMax"/>
          <c:min val="2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3549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a:solidFill>
                <a:srgbClr val="012C5A"/>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5"/>
                <c:pt idx="0">
                  <c:v>10 Cohort</c:v>
                </c:pt>
                <c:pt idx="1">
                  <c:v>11 Cohort</c:v>
                </c:pt>
                <c:pt idx="2">
                  <c:v>12 Cohort</c:v>
                </c:pt>
                <c:pt idx="3">
                  <c:v>13 Cohort</c:v>
                </c:pt>
                <c:pt idx="4">
                  <c:v>14 Cohort</c:v>
                </c:pt>
              </c:strCache>
            </c:strRef>
          </c:cat>
          <c:val>
            <c:numRef>
              <c:f>Sheet1!$B$2:$B$30</c:f>
              <c:numCache>
                <c:formatCode>0%</c:formatCode>
                <c:ptCount val="5"/>
                <c:pt idx="0">
                  <c:v>0.36</c:v>
                </c:pt>
                <c:pt idx="1">
                  <c:v>0.38</c:v>
                </c:pt>
                <c:pt idx="2">
                  <c:v>0.4</c:v>
                </c:pt>
                <c:pt idx="3">
                  <c:v>0.38</c:v>
                </c:pt>
                <c:pt idx="4">
                  <c:v>0.4</c:v>
                </c:pt>
              </c:numCache>
            </c:numRef>
          </c:val>
          <c:smooth val="0"/>
          <c:extLst>
            <c:ext xmlns:c16="http://schemas.microsoft.com/office/drawing/2014/chart" uri="{C3380CC4-5D6E-409C-BE32-E72D297353CC}">
              <c16:uniqueId val="{00000000-3E03-4CC3-BF21-02AC232204F4}"/>
            </c:ext>
          </c:extLst>
        </c:ser>
        <c:dLbls>
          <c:showLegendKey val="0"/>
          <c:showVal val="0"/>
          <c:showCatName val="0"/>
          <c:showSerName val="0"/>
          <c:showPercent val="0"/>
          <c:showBubbleSize val="0"/>
        </c:dLbls>
        <c:smooth val="0"/>
        <c:axId val="1822220752"/>
        <c:axId val="1776172880"/>
      </c:lineChart>
      <c:catAx>
        <c:axId val="182222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776172880"/>
        <c:crosses val="autoZero"/>
        <c:auto val="1"/>
        <c:lblAlgn val="ctr"/>
        <c:lblOffset val="100"/>
        <c:noMultiLvlLbl val="0"/>
      </c:catAx>
      <c:valAx>
        <c:axId val="1776172880"/>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222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57150" cap="rnd">
              <a:solidFill>
                <a:srgbClr val="012C5A"/>
              </a:solidFill>
              <a:round/>
            </a:ln>
            <a:effectLst/>
          </c:spPr>
          <c:marker>
            <c:symbol val="none"/>
          </c:marker>
          <c:dLbls>
            <c:dLbl>
              <c:idx val="0"/>
              <c:layout>
                <c:manualLayout>
                  <c:x val="-2.2501484112646353E-2"/>
                  <c:y val="-7.9687495097964134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CF-4BD5-863C-F4FD65E0DFFA}"/>
                </c:ext>
              </c:extLst>
            </c:dLbl>
            <c:dLbl>
              <c:idx val="1"/>
              <c:delete val="1"/>
              <c:extLst>
                <c:ext xmlns:c15="http://schemas.microsoft.com/office/drawing/2012/chart" uri="{CE6537A1-D6FC-4f65-9D91-7224C49458BB}"/>
                <c:ext xmlns:c16="http://schemas.microsoft.com/office/drawing/2014/chart" uri="{C3380CC4-5D6E-409C-BE32-E72D297353CC}">
                  <c16:uniqueId val="{00000004-C94F-C349-B2DD-D72F403AA072}"/>
                </c:ext>
              </c:extLst>
            </c:dLbl>
            <c:dLbl>
              <c:idx val="2"/>
              <c:delete val="1"/>
              <c:extLst>
                <c:ext xmlns:c15="http://schemas.microsoft.com/office/drawing/2012/chart" uri="{CE6537A1-D6FC-4f65-9D91-7224C49458BB}"/>
                <c:ext xmlns:c16="http://schemas.microsoft.com/office/drawing/2014/chart" uri="{C3380CC4-5D6E-409C-BE32-E72D297353CC}">
                  <c16:uniqueId val="{00000000-50ED-46BD-8A8C-E47F8D72F98A}"/>
                </c:ext>
              </c:extLst>
            </c:dLbl>
            <c:dLbl>
              <c:idx val="3"/>
              <c:delete val="1"/>
              <c:extLst>
                <c:ext xmlns:c15="http://schemas.microsoft.com/office/drawing/2012/chart" uri="{CE6537A1-D6FC-4f65-9D91-7224C49458BB}"/>
                <c:ext xmlns:c16="http://schemas.microsoft.com/office/drawing/2014/chart" uri="{C3380CC4-5D6E-409C-BE32-E72D297353CC}">
                  <c16:uniqueId val="{00000005-C94F-C349-B2DD-D72F403AA072}"/>
                </c:ext>
              </c:extLst>
            </c:dLbl>
            <c:dLbl>
              <c:idx val="4"/>
              <c:delete val="1"/>
              <c:extLst>
                <c:ext xmlns:c15="http://schemas.microsoft.com/office/drawing/2012/chart" uri="{CE6537A1-D6FC-4f65-9D91-7224C49458BB}"/>
                <c:ext xmlns:c16="http://schemas.microsoft.com/office/drawing/2014/chart" uri="{C3380CC4-5D6E-409C-BE32-E72D297353CC}">
                  <c16:uniqueId val="{00000001-50ED-46BD-8A8C-E47F8D72F98A}"/>
                </c:ext>
              </c:extLst>
            </c:dLbl>
            <c:dLbl>
              <c:idx val="5"/>
              <c:delete val="1"/>
              <c:extLst>
                <c:ext xmlns:c15="http://schemas.microsoft.com/office/drawing/2012/chart" uri="{CE6537A1-D6FC-4f65-9D91-7224C49458BB}"/>
                <c:ext xmlns:c16="http://schemas.microsoft.com/office/drawing/2014/chart" uri="{C3380CC4-5D6E-409C-BE32-E72D297353CC}">
                  <c16:uniqueId val="{00000006-C94F-C349-B2DD-D72F403AA072}"/>
                </c:ext>
              </c:extLst>
            </c:dLbl>
            <c:dLbl>
              <c:idx val="6"/>
              <c:delete val="1"/>
              <c:extLst>
                <c:ext xmlns:c15="http://schemas.microsoft.com/office/drawing/2012/chart" uri="{CE6537A1-D6FC-4f65-9D91-7224C49458BB}"/>
                <c:ext xmlns:c16="http://schemas.microsoft.com/office/drawing/2014/chart" uri="{C3380CC4-5D6E-409C-BE32-E72D297353CC}">
                  <c16:uniqueId val="{00000002-50ED-46BD-8A8C-E47F8D72F98A}"/>
                </c:ext>
              </c:extLst>
            </c:dLbl>
            <c:dLbl>
              <c:idx val="7"/>
              <c:delete val="1"/>
              <c:extLst>
                <c:ext xmlns:c15="http://schemas.microsoft.com/office/drawing/2012/chart" uri="{CE6537A1-D6FC-4f65-9D91-7224C49458BB}"/>
                <c:ext xmlns:c16="http://schemas.microsoft.com/office/drawing/2014/chart" uri="{C3380CC4-5D6E-409C-BE32-E72D297353CC}">
                  <c16:uniqueId val="{00000007-C94F-C349-B2DD-D72F403AA072}"/>
                </c:ext>
              </c:extLst>
            </c:dLbl>
            <c:dLbl>
              <c:idx val="8"/>
              <c:delete val="1"/>
              <c:extLst>
                <c:ext xmlns:c15="http://schemas.microsoft.com/office/drawing/2012/chart" uri="{CE6537A1-D6FC-4f65-9D91-7224C49458BB}"/>
                <c:ext xmlns:c16="http://schemas.microsoft.com/office/drawing/2014/chart" uri="{C3380CC4-5D6E-409C-BE32-E72D297353CC}">
                  <c16:uniqueId val="{00000003-50ED-46BD-8A8C-E47F8D72F98A}"/>
                </c:ext>
              </c:extLst>
            </c:dLbl>
            <c:dLbl>
              <c:idx val="9"/>
              <c:delete val="1"/>
              <c:extLst>
                <c:ext xmlns:c15="http://schemas.microsoft.com/office/drawing/2012/chart" uri="{CE6537A1-D6FC-4f65-9D91-7224C49458BB}"/>
                <c:ext xmlns:c16="http://schemas.microsoft.com/office/drawing/2014/chart" uri="{C3380CC4-5D6E-409C-BE32-E72D297353CC}">
                  <c16:uniqueId val="{00000008-C94F-C349-B2DD-D72F403AA072}"/>
                </c:ext>
              </c:extLst>
            </c:dLbl>
            <c:dLbl>
              <c:idx val="10"/>
              <c:delete val="1"/>
              <c:extLst>
                <c:ext xmlns:c15="http://schemas.microsoft.com/office/drawing/2012/chart" uri="{CE6537A1-D6FC-4f65-9D91-7224C49458BB}"/>
                <c:ext xmlns:c16="http://schemas.microsoft.com/office/drawing/2014/chart" uri="{C3380CC4-5D6E-409C-BE32-E72D297353CC}">
                  <c16:uniqueId val="{00000004-50ED-46BD-8A8C-E47F8D72F98A}"/>
                </c:ext>
              </c:extLst>
            </c:dLbl>
            <c:dLbl>
              <c:idx val="11"/>
              <c:delete val="1"/>
              <c:extLst>
                <c:ext xmlns:c15="http://schemas.microsoft.com/office/drawing/2012/chart" uri="{CE6537A1-D6FC-4f65-9D91-7224C49458BB}"/>
                <c:ext xmlns:c16="http://schemas.microsoft.com/office/drawing/2014/chart" uri="{C3380CC4-5D6E-409C-BE32-E72D297353CC}">
                  <c16:uniqueId val="{00000009-C94F-C349-B2DD-D72F403AA072}"/>
                </c:ext>
              </c:extLst>
            </c:dLbl>
            <c:dLbl>
              <c:idx val="12"/>
              <c:delete val="1"/>
              <c:extLst>
                <c:ext xmlns:c15="http://schemas.microsoft.com/office/drawing/2012/chart" uri="{CE6537A1-D6FC-4f65-9D91-7224C49458BB}"/>
                <c:ext xmlns:c16="http://schemas.microsoft.com/office/drawing/2014/chart" uri="{C3380CC4-5D6E-409C-BE32-E72D297353CC}">
                  <c16:uniqueId val="{00000005-50ED-46BD-8A8C-E47F8D72F98A}"/>
                </c:ext>
              </c:extLst>
            </c:dLbl>
            <c:dLbl>
              <c:idx val="13"/>
              <c:delete val="1"/>
              <c:extLst>
                <c:ext xmlns:c15="http://schemas.microsoft.com/office/drawing/2012/chart" uri="{CE6537A1-D6FC-4f65-9D91-7224C49458BB}"/>
                <c:ext xmlns:c16="http://schemas.microsoft.com/office/drawing/2014/chart" uri="{C3380CC4-5D6E-409C-BE32-E72D297353CC}">
                  <c16:uniqueId val="{0000000A-C94F-C349-B2DD-D72F403AA072}"/>
                </c:ext>
              </c:extLst>
            </c:dLbl>
            <c:dLbl>
              <c:idx val="14"/>
              <c:delete val="1"/>
              <c:extLst>
                <c:ext xmlns:c15="http://schemas.microsoft.com/office/drawing/2012/chart" uri="{CE6537A1-D6FC-4f65-9D91-7224C49458BB}"/>
                <c:ext xmlns:c16="http://schemas.microsoft.com/office/drawing/2014/chart" uri="{C3380CC4-5D6E-409C-BE32-E72D297353CC}">
                  <c16:uniqueId val="{00000006-50ED-46BD-8A8C-E47F8D72F98A}"/>
                </c:ext>
              </c:extLst>
            </c:dLbl>
            <c:dLbl>
              <c:idx val="15"/>
              <c:delete val="1"/>
              <c:extLst>
                <c:ext xmlns:c15="http://schemas.microsoft.com/office/drawing/2012/chart" uri="{CE6537A1-D6FC-4f65-9D91-7224C49458BB}"/>
                <c:ext xmlns:c16="http://schemas.microsoft.com/office/drawing/2014/chart" uri="{C3380CC4-5D6E-409C-BE32-E72D297353CC}">
                  <c16:uniqueId val="{00000007-50ED-46BD-8A8C-E47F8D72F98A}"/>
                </c:ext>
              </c:extLst>
            </c:dLbl>
            <c:dLbl>
              <c:idx val="16"/>
              <c:delete val="1"/>
              <c:extLst>
                <c:ext xmlns:c15="http://schemas.microsoft.com/office/drawing/2012/chart" uri="{CE6537A1-D6FC-4f65-9D91-7224C49458BB}"/>
                <c:ext xmlns:c16="http://schemas.microsoft.com/office/drawing/2014/chart" uri="{C3380CC4-5D6E-409C-BE32-E72D297353CC}">
                  <c16:uniqueId val="{0000000B-C94F-C349-B2DD-D72F403AA072}"/>
                </c:ext>
              </c:extLst>
            </c:dLbl>
            <c:dLbl>
              <c:idx val="17"/>
              <c:delete val="1"/>
              <c:extLst>
                <c:ext xmlns:c15="http://schemas.microsoft.com/office/drawing/2012/chart" uri="{CE6537A1-D6FC-4f65-9D91-7224C49458BB}"/>
                <c:ext xmlns:c16="http://schemas.microsoft.com/office/drawing/2014/chart" uri="{C3380CC4-5D6E-409C-BE32-E72D297353CC}">
                  <c16:uniqueId val="{00000008-50ED-46BD-8A8C-E47F8D72F98A}"/>
                </c:ext>
              </c:extLst>
            </c:dLbl>
            <c:dLbl>
              <c:idx val="18"/>
              <c:delete val="1"/>
              <c:extLst>
                <c:ext xmlns:c15="http://schemas.microsoft.com/office/drawing/2012/chart" uri="{CE6537A1-D6FC-4f65-9D91-7224C49458BB}"/>
                <c:ext xmlns:c16="http://schemas.microsoft.com/office/drawing/2014/chart" uri="{C3380CC4-5D6E-409C-BE32-E72D297353CC}">
                  <c16:uniqueId val="{0000000C-C94F-C349-B2DD-D72F403AA072}"/>
                </c:ext>
              </c:extLst>
            </c:dLbl>
            <c:dLbl>
              <c:idx val="19"/>
              <c:delete val="1"/>
              <c:extLst>
                <c:ext xmlns:c15="http://schemas.microsoft.com/office/drawing/2012/chart" uri="{CE6537A1-D6FC-4f65-9D91-7224C49458BB}"/>
                <c:ext xmlns:c16="http://schemas.microsoft.com/office/drawing/2014/chart" uri="{C3380CC4-5D6E-409C-BE32-E72D297353CC}">
                  <c16:uniqueId val="{00000009-50ED-46BD-8A8C-E47F8D72F98A}"/>
                </c:ext>
              </c:extLst>
            </c:dLbl>
            <c:dLbl>
              <c:idx val="20"/>
              <c:delete val="1"/>
              <c:extLst>
                <c:ext xmlns:c15="http://schemas.microsoft.com/office/drawing/2012/chart" uri="{CE6537A1-D6FC-4f65-9D91-7224C49458BB}"/>
                <c:ext xmlns:c16="http://schemas.microsoft.com/office/drawing/2014/chart" uri="{C3380CC4-5D6E-409C-BE32-E72D297353CC}">
                  <c16:uniqueId val="{0000000D-C94F-C349-B2DD-D72F403AA072}"/>
                </c:ext>
              </c:extLst>
            </c:dLbl>
            <c:dLbl>
              <c:idx val="21"/>
              <c:delete val="1"/>
              <c:extLst>
                <c:ext xmlns:c15="http://schemas.microsoft.com/office/drawing/2012/chart" uri="{CE6537A1-D6FC-4f65-9D91-7224C49458BB}"/>
                <c:ext xmlns:c16="http://schemas.microsoft.com/office/drawing/2014/chart" uri="{C3380CC4-5D6E-409C-BE32-E72D297353CC}">
                  <c16:uniqueId val="{0000000A-50ED-46BD-8A8C-E47F8D72F98A}"/>
                </c:ext>
              </c:extLst>
            </c:dLbl>
            <c:dLbl>
              <c:idx val="22"/>
              <c:delete val="1"/>
              <c:extLst>
                <c:ext xmlns:c15="http://schemas.microsoft.com/office/drawing/2012/chart" uri="{CE6537A1-D6FC-4f65-9D91-7224C49458BB}"/>
                <c:ext xmlns:c16="http://schemas.microsoft.com/office/drawing/2014/chart" uri="{C3380CC4-5D6E-409C-BE32-E72D297353CC}">
                  <c16:uniqueId val="{0000000E-C94F-C349-B2DD-D72F403AA072}"/>
                </c:ext>
              </c:extLst>
            </c:dLbl>
            <c:dLbl>
              <c:idx val="23"/>
              <c:delete val="1"/>
              <c:extLst>
                <c:ext xmlns:c15="http://schemas.microsoft.com/office/drawing/2012/chart" uri="{CE6537A1-D6FC-4f65-9D91-7224C49458BB}"/>
                <c:ext xmlns:c16="http://schemas.microsoft.com/office/drawing/2014/chart" uri="{C3380CC4-5D6E-409C-BE32-E72D297353CC}">
                  <c16:uniqueId val="{0000000B-50ED-46BD-8A8C-E47F8D72F98A}"/>
                </c:ext>
              </c:extLst>
            </c:dLbl>
            <c:dLbl>
              <c:idx val="24"/>
              <c:delete val="1"/>
              <c:extLst>
                <c:ext xmlns:c15="http://schemas.microsoft.com/office/drawing/2012/chart" uri="{CE6537A1-D6FC-4f65-9D91-7224C49458BB}"/>
                <c:ext xmlns:c16="http://schemas.microsoft.com/office/drawing/2014/chart" uri="{C3380CC4-5D6E-409C-BE32-E72D297353CC}">
                  <c16:uniqueId val="{0000000F-C94F-C349-B2DD-D72F403AA072}"/>
                </c:ext>
              </c:extLst>
            </c:dLbl>
            <c:dLbl>
              <c:idx val="25"/>
              <c:delete val="1"/>
              <c:extLst>
                <c:ext xmlns:c15="http://schemas.microsoft.com/office/drawing/2012/chart" uri="{CE6537A1-D6FC-4f65-9D91-7224C49458BB}"/>
                <c:ext xmlns:c16="http://schemas.microsoft.com/office/drawing/2014/chart" uri="{C3380CC4-5D6E-409C-BE32-E72D297353CC}">
                  <c16:uniqueId val="{0000000C-50ED-46BD-8A8C-E47F8D72F98A}"/>
                </c:ext>
              </c:extLst>
            </c:dLbl>
            <c:dLbl>
              <c:idx val="26"/>
              <c:delete val="1"/>
              <c:extLst>
                <c:ext xmlns:c15="http://schemas.microsoft.com/office/drawing/2012/chart" uri="{CE6537A1-D6FC-4f65-9D91-7224C49458BB}"/>
                <c:ext xmlns:c16="http://schemas.microsoft.com/office/drawing/2014/chart" uri="{C3380CC4-5D6E-409C-BE32-E72D297353CC}">
                  <c16:uniqueId val="{00000010-C94F-C349-B2DD-D72F403AA072}"/>
                </c:ext>
              </c:extLst>
            </c:dLbl>
            <c:dLbl>
              <c:idx val="27"/>
              <c:delete val="1"/>
              <c:extLst>
                <c:ext xmlns:c15="http://schemas.microsoft.com/office/drawing/2012/chart" uri="{CE6537A1-D6FC-4f65-9D91-7224C49458BB}"/>
                <c:ext xmlns:c16="http://schemas.microsoft.com/office/drawing/2014/chart" uri="{C3380CC4-5D6E-409C-BE32-E72D297353CC}">
                  <c16:uniqueId val="{0000000D-50ED-46BD-8A8C-E47F8D72F98A}"/>
                </c:ext>
              </c:extLst>
            </c:dLbl>
            <c:dLbl>
              <c:idx val="28"/>
              <c:layout>
                <c:manualLayout>
                  <c:x val="-1.5598110998067803E-16"/>
                  <c:y val="-5.8593746395561863E-2"/>
                </c:manualLayout>
              </c:layout>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94F-C349-B2DD-D72F403AA072}"/>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Sheet1!$A$2:$A$30</c:f>
              <c:strCache>
                <c:ptCount val="29"/>
                <c:pt idx="0">
                  <c:v>Fall 86</c:v>
                </c:pt>
                <c:pt idx="2">
                  <c:v>Fall 88</c:v>
                </c:pt>
                <c:pt idx="4">
                  <c:v>Fall 90</c:v>
                </c:pt>
                <c:pt idx="6">
                  <c:v>Fall 92</c:v>
                </c:pt>
                <c:pt idx="8">
                  <c:v>Fall 94</c:v>
                </c:pt>
                <c:pt idx="10">
                  <c:v>Fall 96</c:v>
                </c:pt>
                <c:pt idx="12">
                  <c:v>Fall 98</c:v>
                </c:pt>
                <c:pt idx="14">
                  <c:v>Fall 00</c:v>
                </c:pt>
                <c:pt idx="16">
                  <c:v>Fall 02</c:v>
                </c:pt>
                <c:pt idx="18">
                  <c:v>Fall 04</c:v>
                </c:pt>
                <c:pt idx="20">
                  <c:v>Fall 06</c:v>
                </c:pt>
                <c:pt idx="22">
                  <c:v>Fall 08</c:v>
                </c:pt>
                <c:pt idx="24">
                  <c:v>Fall 10</c:v>
                </c:pt>
                <c:pt idx="26">
                  <c:v>Fall 12</c:v>
                </c:pt>
                <c:pt idx="28">
                  <c:v>Fall 14</c:v>
                </c:pt>
              </c:strCache>
            </c:strRef>
          </c:cat>
          <c:val>
            <c:numRef>
              <c:f>Sheet1!$B$2:$B$30</c:f>
              <c:numCache>
                <c:formatCode>0%</c:formatCode>
                <c:ptCount val="29"/>
                <c:pt idx="0">
                  <c:v>0.28999999999999998</c:v>
                </c:pt>
                <c:pt idx="1">
                  <c:v>0.3</c:v>
                </c:pt>
                <c:pt idx="2">
                  <c:v>0.28000000000000003</c:v>
                </c:pt>
                <c:pt idx="3">
                  <c:v>0.28000000000000003</c:v>
                </c:pt>
                <c:pt idx="4">
                  <c:v>0.27</c:v>
                </c:pt>
                <c:pt idx="5">
                  <c:v>0.25</c:v>
                </c:pt>
                <c:pt idx="6">
                  <c:v>0.26</c:v>
                </c:pt>
                <c:pt idx="7">
                  <c:v>0.26</c:v>
                </c:pt>
                <c:pt idx="8">
                  <c:v>0.28999999999999998</c:v>
                </c:pt>
                <c:pt idx="9">
                  <c:v>0.28999999999999998</c:v>
                </c:pt>
                <c:pt idx="10">
                  <c:v>0.27</c:v>
                </c:pt>
                <c:pt idx="11">
                  <c:v>0.3</c:v>
                </c:pt>
                <c:pt idx="12">
                  <c:v>0.31</c:v>
                </c:pt>
                <c:pt idx="13">
                  <c:v>0.28000000000000003</c:v>
                </c:pt>
                <c:pt idx="14">
                  <c:v>0.34</c:v>
                </c:pt>
                <c:pt idx="15">
                  <c:v>0.32</c:v>
                </c:pt>
                <c:pt idx="16">
                  <c:v>0.34</c:v>
                </c:pt>
                <c:pt idx="17">
                  <c:v>0.34</c:v>
                </c:pt>
                <c:pt idx="18">
                  <c:v>0.34</c:v>
                </c:pt>
                <c:pt idx="19">
                  <c:v>0.36</c:v>
                </c:pt>
                <c:pt idx="20">
                  <c:v>0.36</c:v>
                </c:pt>
                <c:pt idx="21">
                  <c:v>0.36</c:v>
                </c:pt>
                <c:pt idx="22">
                  <c:v>0.37</c:v>
                </c:pt>
                <c:pt idx="23">
                  <c:v>0.33</c:v>
                </c:pt>
                <c:pt idx="24">
                  <c:v>0.36</c:v>
                </c:pt>
                <c:pt idx="25">
                  <c:v>0.38</c:v>
                </c:pt>
                <c:pt idx="26">
                  <c:v>0.4</c:v>
                </c:pt>
                <c:pt idx="27">
                  <c:v>0.38</c:v>
                </c:pt>
                <c:pt idx="28">
                  <c:v>0.4</c:v>
                </c:pt>
              </c:numCache>
            </c:numRef>
          </c:val>
          <c:smooth val="0"/>
          <c:extLst>
            <c:ext xmlns:c16="http://schemas.microsoft.com/office/drawing/2014/chart" uri="{C3380CC4-5D6E-409C-BE32-E72D297353CC}">
              <c16:uniqueId val="{00000000-C94F-C349-B2DD-D72F403AA072}"/>
            </c:ext>
          </c:extLst>
        </c:ser>
        <c:dLbls>
          <c:showLegendKey val="0"/>
          <c:showVal val="0"/>
          <c:showCatName val="0"/>
          <c:showSerName val="0"/>
          <c:showPercent val="0"/>
          <c:showBubbleSize val="0"/>
        </c:dLbls>
        <c:smooth val="0"/>
        <c:axId val="1822220752"/>
        <c:axId val="1776172880"/>
      </c:lineChart>
      <c:catAx>
        <c:axId val="182222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76172880"/>
        <c:crosses val="autoZero"/>
        <c:auto val="1"/>
        <c:lblAlgn val="ctr"/>
        <c:lblOffset val="100"/>
        <c:noMultiLvlLbl val="0"/>
      </c:catAx>
      <c:valAx>
        <c:axId val="17761728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222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4EBE77-CE56-7542-9EE7-F057CCC0A1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17F913-DD70-FF43-9529-8D837F23E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4D2A08-DC20-D642-8BC9-82766D804EB1}" type="datetimeFigureOut">
              <a:rPr lang="en-US" smtClean="0"/>
              <a:t>6/19/19</a:t>
            </a:fld>
            <a:endParaRPr lang="en-US"/>
          </a:p>
        </p:txBody>
      </p:sp>
      <p:sp>
        <p:nvSpPr>
          <p:cNvPr id="4" name="Footer Placeholder 3">
            <a:extLst>
              <a:ext uri="{FF2B5EF4-FFF2-40B4-BE49-F238E27FC236}">
                <a16:creationId xmlns:a16="http://schemas.microsoft.com/office/drawing/2014/main" id="{65E56D38-F2D1-054A-A89E-C23BA73589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4208FE-E359-A244-9B55-6D552520CA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C52F5B-7966-B742-90D7-CB68C24751B0}" type="slidenum">
              <a:rPr lang="en-US" smtClean="0"/>
              <a:t>‹#›</a:t>
            </a:fld>
            <a:endParaRPr lang="en-US"/>
          </a:p>
        </p:txBody>
      </p:sp>
    </p:spTree>
    <p:extLst>
      <p:ext uri="{BB962C8B-B14F-4D97-AF65-F5344CB8AC3E}">
        <p14:creationId xmlns:p14="http://schemas.microsoft.com/office/powerpoint/2010/main" val="2180803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E3703-E1DD-4487-863B-88B21B006264}" type="datetimeFigureOut">
              <a:rPr lang="en-US" smtClean="0"/>
              <a:t>6/19/19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DDF3A-3284-43EA-9417-6A53F736C519}" type="slidenum">
              <a:rPr lang="en-US" smtClean="0"/>
              <a:t>‹#›</a:t>
            </a:fld>
            <a:endParaRPr lang="en-US"/>
          </a:p>
        </p:txBody>
      </p:sp>
    </p:spTree>
    <p:extLst>
      <p:ext uri="{BB962C8B-B14F-4D97-AF65-F5344CB8AC3E}">
        <p14:creationId xmlns:p14="http://schemas.microsoft.com/office/powerpoint/2010/main" val="149320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UMaine undertook a year-long examination of undergraduate retention and graduation in 2013-15, bringing together Academic Affairs and Student Affairs to look closely at our data, practices, and outcomes.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of our chief conclusions was that we needed to improve our four- and six-year graduation rates. The Think 30 initiative is at the heart of our response to that challenge.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2</a:t>
            </a:fld>
            <a:endParaRPr lang="en-US"/>
          </a:p>
        </p:txBody>
      </p:sp>
    </p:spTree>
    <p:extLst>
      <p:ext uri="{BB962C8B-B14F-4D97-AF65-F5344CB8AC3E}">
        <p14:creationId xmlns:p14="http://schemas.microsoft.com/office/powerpoint/2010/main" val="297676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2015-16, our Division of Lifelong Learning relaunched UMaine's Winter Session, offering 20 high-demand undergraduate courses taught by experienced online instructors in a three-week, fully online session.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enrollment target that first winter was XXX. Our actual enrollment was 687. Winter Session enrollment grew to 957 in 2017, 1,219 in 2018, and 1,263 in 2019. Attrition in most Winter Session courses has been low, while academic outcomes have been strong. </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16</a:t>
            </a:fld>
            <a:endParaRPr lang="en-US"/>
          </a:p>
        </p:txBody>
      </p:sp>
    </p:spTree>
    <p:extLst>
      <p:ext uri="{BB962C8B-B14F-4D97-AF65-F5344CB8AC3E}">
        <p14:creationId xmlns:p14="http://schemas.microsoft.com/office/powerpoint/2010/main" val="236158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20XX, Lifelong Learning retooled and simplified the Summer University schedule, reducing the number of sessions from XX to XX and [Monique: different offerings, different marketing,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changes led to [improved enrollment; changes in enrollment patterns; etc.].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17</a:t>
            </a:fld>
            <a:endParaRPr lang="en-US"/>
          </a:p>
        </p:txBody>
      </p:sp>
    </p:spTree>
    <p:extLst>
      <p:ext uri="{BB962C8B-B14F-4D97-AF65-F5344CB8AC3E}">
        <p14:creationId xmlns:p14="http://schemas.microsoft.com/office/powerpoint/2010/main" val="270196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Changing "full-time" status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Starting in Fall 2016, we increased the fall and spring load required for students to receive institutional merit aid from 12 to 15 credits . Along with Winter Session and the changes to Summer University, this shift has been a significant reason for the increase in students completing 30 credits per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revised language for first sentence: Starting in Fall 2016, we began to prorate institutional aid if students took fewer than 15 credits.  Students do have the option of applying the prorated aid to the cost of the subsequent summer’s tuition and fees.</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might be confusing because the definition of full-time is still 12 credits. Students can still receive aid, it is just prorated.</a:t>
            </a:r>
          </a:p>
          <a:p>
            <a:r>
              <a:rPr lang="en-US" sz="1200" kern="1200" dirty="0">
                <a:solidFill>
                  <a:schemeClr val="tx1"/>
                </a:solidFill>
                <a:effectLst/>
                <a:latin typeface="+mn-lt"/>
                <a:ea typeface="+mn-ea"/>
                <a:cs typeface="+mn-cs"/>
              </a:rPr>
              <a:t> See possible revised sentence below.</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20</a:t>
            </a:fld>
            <a:endParaRPr lang="en-US"/>
          </a:p>
        </p:txBody>
      </p:sp>
    </p:spTree>
    <p:extLst>
      <p:ext uri="{BB962C8B-B14F-4D97-AF65-F5344CB8AC3E}">
        <p14:creationId xmlns:p14="http://schemas.microsoft.com/office/powerpoint/2010/main" val="1978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fall 2018, 83% of first time, full time students attempted 15 or more credits in their first semester, up 23 percentage points from fall 2015.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 students returning in 2018 from the fall 2017 first-time, full-time cohort, 74% began the year with 30 or more credits, up nine percentage points from the 2015 cohort. Among students returning for their third year, the percentage who had attempted 30 or more credits in their second year credits rose 10percentage </a:t>
            </a:r>
            <a:r>
              <a:rPr lang="en-US" sz="1200" kern="1200" dirty="0" err="1">
                <a:solidFill>
                  <a:schemeClr val="tx1"/>
                </a:solidFill>
                <a:effectLst/>
                <a:latin typeface="+mn-lt"/>
                <a:ea typeface="+mn-ea"/>
                <a:cs typeface="+mn-cs"/>
              </a:rPr>
              <a:t>pointsfrom</a:t>
            </a:r>
            <a:r>
              <a:rPr lang="en-US" sz="1200" kern="1200" dirty="0">
                <a:solidFill>
                  <a:schemeClr val="tx1"/>
                </a:solidFill>
                <a:effectLst/>
                <a:latin typeface="+mn-lt"/>
                <a:ea typeface="+mn-ea"/>
                <a:cs typeface="+mn-cs"/>
              </a:rPr>
              <a:t> Fall 2016 to Fall 2017.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21</a:t>
            </a:fld>
            <a:endParaRPr lang="en-US"/>
          </a:p>
        </p:txBody>
      </p:sp>
    </p:spTree>
    <p:extLst>
      <p:ext uri="{BB962C8B-B14F-4D97-AF65-F5344CB8AC3E}">
        <p14:creationId xmlns:p14="http://schemas.microsoft.com/office/powerpoint/2010/main" val="100220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09E09-F8DD-446E-BC90-3693804CB827}" type="slidenum">
              <a:rPr lang="en-US" smtClean="0"/>
              <a:t>22</a:t>
            </a:fld>
            <a:endParaRPr lang="en-US" dirty="0"/>
          </a:p>
        </p:txBody>
      </p:sp>
    </p:spTree>
    <p:extLst>
      <p:ext uri="{BB962C8B-B14F-4D97-AF65-F5344CB8AC3E}">
        <p14:creationId xmlns:p14="http://schemas.microsoft.com/office/powerpoint/2010/main" val="105338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DDF3A-3284-43EA-9417-6A53F736C519}" type="slidenum">
              <a:rPr lang="en-US" smtClean="0"/>
              <a:t>23</a:t>
            </a:fld>
            <a:endParaRPr lang="en-US"/>
          </a:p>
        </p:txBody>
      </p:sp>
    </p:spTree>
    <p:extLst>
      <p:ext uri="{BB962C8B-B14F-4D97-AF65-F5344CB8AC3E}">
        <p14:creationId xmlns:p14="http://schemas.microsoft.com/office/powerpoint/2010/main" val="35495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worked through a series of administrative steps to reinstitute Winter Session, mainly involving financial aid and the relationship between Winter Session and spring semester. We also grew Winter Session incrementally to avoid sudden drops in spring enrollment.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unintended consequence of Think 30 was that our undergraduate advising culture had to change. Many departments have formally or informally adjusted their advising practices in view of the shift from a 12-credit to a 15-credit full-time load.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24</a:t>
            </a:fld>
            <a:endParaRPr lang="en-US"/>
          </a:p>
        </p:txBody>
      </p:sp>
    </p:spTree>
    <p:extLst>
      <p:ext uri="{BB962C8B-B14F-4D97-AF65-F5344CB8AC3E}">
        <p14:creationId xmlns:p14="http://schemas.microsoft.com/office/powerpoint/2010/main" val="4071321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Our students have responded positively to a structured path to timely graduation reinforced by institutional practices and clear expectations.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A strong majority of faculty and staff have supported the changes we've made to our academic practices because they have seen those changes bear fruit for their students.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Others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25</a:t>
            </a:fld>
            <a:endParaRPr lang="en-US"/>
          </a:p>
        </p:txBody>
      </p:sp>
    </p:spTree>
    <p:extLst>
      <p:ext uri="{BB962C8B-B14F-4D97-AF65-F5344CB8AC3E}">
        <p14:creationId xmlns:p14="http://schemas.microsoft.com/office/powerpoint/2010/main" val="90184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four-year graduation rate for our Fall 2010 cohort was 36%. The six-year graduation rate for that cohort was 59%. In both measures, we rank below our fellow New England land grants and our aspirational peers.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2014-15, the required fall and spring undergraduate load for full-time status—and eligibility to receive institutional aid—was 12 credits. This meant that students carrying an average load in fall and spring who did not also enroll in at least one summer course earned fewer than 30 credits over their first year of study.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knew we had to do better.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3</a:t>
            </a:fld>
            <a:endParaRPr lang="en-US"/>
          </a:p>
        </p:txBody>
      </p:sp>
    </p:spTree>
    <p:extLst>
      <p:ext uri="{BB962C8B-B14F-4D97-AF65-F5344CB8AC3E}">
        <p14:creationId xmlns:p14="http://schemas.microsoft.com/office/powerpoint/2010/main" val="331793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average debt for a typical UMaine graduate increases by 54% when he or she finishes in five years instead of four. For those who graduate in six years, it's 78% higher.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of June 2018, the average student debt for a Maine resident graduating from UMaine in four years was $20,470. For those graduating in five years, that figure rose to $31,523. For students graduating in six years, it was $36,395.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4</a:t>
            </a:fld>
            <a:endParaRPr lang="en-US"/>
          </a:p>
        </p:txBody>
      </p:sp>
    </p:spTree>
    <p:extLst>
      <p:ext uri="{BB962C8B-B14F-4D97-AF65-F5344CB8AC3E}">
        <p14:creationId xmlns:p14="http://schemas.microsoft.com/office/powerpoint/2010/main" val="75602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Roughly two-thirds of UMaine students who complete 30 credits or more before their second year of study graduate in four years.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students who earn fewer than 30 credits in their first academic year fall short by only one or two courses. A single winter or summer course can make the difference in putting students on track to graduate in four years and keeping them there.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8</a:t>
            </a:fld>
            <a:endParaRPr lang="en-US"/>
          </a:p>
        </p:txBody>
      </p:sp>
    </p:spTree>
    <p:extLst>
      <p:ext uri="{BB962C8B-B14F-4D97-AF65-F5344CB8AC3E}">
        <p14:creationId xmlns:p14="http://schemas.microsoft.com/office/powerpoint/2010/main" val="282134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Believing that a "fifteen to finish" emphasis on the fall and spring semesters was not the right approach for our population, we decided to look strategically at the full calendar year. We concluded that we were underutilizing our Summer University session and making no use at all of the interval between fall and spring.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became convinced that if made targeted changes to our academic schedule and financial aid practices and marketed Think 30 effectively, we could improve outcomes for our students.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9</a:t>
            </a:fld>
            <a:endParaRPr lang="en-US"/>
          </a:p>
        </p:txBody>
      </p:sp>
    </p:spTree>
    <p:extLst>
      <p:ext uri="{BB962C8B-B14F-4D97-AF65-F5344CB8AC3E}">
        <p14:creationId xmlns:p14="http://schemas.microsoft.com/office/powerpoint/2010/main" val="403541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 goal of Think 30 is to increase the number of students who complete 30 credits per year and graduate on time in four years with lower debt loads and reduced opportunity costs.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10</a:t>
            </a:fld>
            <a:endParaRPr lang="en-US"/>
          </a:p>
        </p:txBody>
      </p:sp>
    </p:spTree>
    <p:extLst>
      <p:ext uri="{BB962C8B-B14F-4D97-AF65-F5344CB8AC3E}">
        <p14:creationId xmlns:p14="http://schemas.microsoft.com/office/powerpoint/2010/main" val="38953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Marketing &amp; Communications team designed a Think 30 logo and website, while Institutional Research &amp; Assessment provided data for a "fast facts" postcard.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blanketed the campus with the postcard in Summer and Fall 2015, sharing it with admitted and matriculated students, parents, faculty, staff, administrators. We also offered an informal crash-course on Think 30 and its objectives for faculty, associate deans, and Admissions staff working New Student Orientation that summer.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11</a:t>
            </a:fld>
            <a:endParaRPr lang="en-US"/>
          </a:p>
        </p:txBody>
      </p:sp>
    </p:spTree>
    <p:extLst>
      <p:ext uri="{BB962C8B-B14F-4D97-AF65-F5344CB8AC3E}">
        <p14:creationId xmlns:p14="http://schemas.microsoft.com/office/powerpoint/2010/main" val="314806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2015-16, my leadership team and I discussed Think 30 with our Faculty Senate, deans, associate deans, Provost's Council, chairs and directors, staff, and faculty </a:t>
            </a:r>
            <a:r>
              <a:rPr lang="en-US" sz="1200" kern="1200" dirty="0" err="1">
                <a:solidFill>
                  <a:schemeClr val="tx1"/>
                </a:solidFill>
                <a:effectLst/>
                <a:latin typeface="+mn-lt"/>
                <a:ea typeface="+mn-ea"/>
                <a:cs typeface="+mn-cs"/>
              </a:rPr>
              <a:t>campuswide</a:t>
            </a:r>
            <a:r>
              <a:rPr lang="en-US" sz="1200" kern="1200" dirty="0">
                <a:solidFill>
                  <a:schemeClr val="tx1"/>
                </a:solidFill>
                <a:effectLst/>
                <a:latin typeface="+mn-lt"/>
                <a:ea typeface="+mn-ea"/>
                <a:cs typeface="+mn-cs"/>
              </a:rPr>
              <a:t>. Leaders in Student Affairs also shared Think 30 information with student government and other student organizations.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By Fall 2016, a basic understanding of Think 30 and its aims was widespread among faculty, students, and staff.</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12</a:t>
            </a:fld>
            <a:endParaRPr lang="en-US"/>
          </a:p>
        </p:txBody>
      </p:sp>
    </p:spTree>
    <p:extLst>
      <p:ext uri="{BB962C8B-B14F-4D97-AF65-F5344CB8AC3E}">
        <p14:creationId xmlns:p14="http://schemas.microsoft.com/office/powerpoint/2010/main" val="84288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Beginning in 2015-16, Lifelong Learning saturated the campus with marketing collateral, including banners, signs, digital ads, table toppers, and video and email campaigns.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30 materials were featured at Accepted Student Days, Admissions Open Houses, campus tours, school group tours, and other campus visits/events.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83DDF3A-3284-43EA-9417-6A53F736C519}" type="slidenum">
              <a:rPr lang="en-US" smtClean="0"/>
              <a:t>13</a:t>
            </a:fld>
            <a:endParaRPr lang="en-US"/>
          </a:p>
        </p:txBody>
      </p:sp>
    </p:spTree>
    <p:extLst>
      <p:ext uri="{BB962C8B-B14F-4D97-AF65-F5344CB8AC3E}">
        <p14:creationId xmlns:p14="http://schemas.microsoft.com/office/powerpoint/2010/main" val="1224669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2E4C33-72CC-497F-A417-F3A0E0C284DE}" type="datetimeFigureOut">
              <a:rPr lang="en-US" smtClean="0"/>
              <a:t>6/19/19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88938F-5298-48FC-AD5C-3545CD2BCCDF}"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7" name="Rectangle 6"/>
          <p:cNvSpPr/>
          <p:nvPr userDrawn="1"/>
        </p:nvSpPr>
        <p:spPr>
          <a:xfrm>
            <a:off x="1085890" y="372062"/>
            <a:ext cx="11106110" cy="624400"/>
          </a:xfrm>
          <a:prstGeom prst="rect">
            <a:avLst/>
          </a:prstGeom>
          <a:solidFill>
            <a:srgbClr val="012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6092" y="63954"/>
            <a:ext cx="9911862" cy="1325563"/>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8917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E4C33-72CC-497F-A417-F3A0E0C284DE}" type="datetimeFigureOut">
              <a:rPr lang="en-US" smtClean="0"/>
              <a:t>6/19/19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88938F-5298-48FC-AD5C-3545CD2BCCDF}" type="slidenum">
              <a:rPr lang="en-US" smtClean="0"/>
              <a:t>‹#›</a:t>
            </a:fld>
            <a:endParaRPr lang="en-US"/>
          </a:p>
        </p:txBody>
      </p:sp>
    </p:spTree>
    <p:extLst>
      <p:ext uri="{BB962C8B-B14F-4D97-AF65-F5344CB8AC3E}">
        <p14:creationId xmlns:p14="http://schemas.microsoft.com/office/powerpoint/2010/main" val="341806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2E4C33-72CC-497F-A417-F3A0E0C284DE}" type="datetimeFigureOut">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8938F-5298-48FC-AD5C-3545CD2BCCDF}" type="slidenum">
              <a:rPr lang="en-US" smtClean="0"/>
              <a:t>‹#›</a:t>
            </a:fld>
            <a:endParaRPr lang="en-US"/>
          </a:p>
        </p:txBody>
      </p:sp>
    </p:spTree>
    <p:extLst>
      <p:ext uri="{BB962C8B-B14F-4D97-AF65-F5344CB8AC3E}">
        <p14:creationId xmlns:p14="http://schemas.microsoft.com/office/powerpoint/2010/main" val="334425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2E4C33-72CC-497F-A417-F3A0E0C284DE}" type="datetimeFigureOut">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8938F-5298-48FC-AD5C-3545CD2BCCDF}" type="slidenum">
              <a:rPr lang="en-US" smtClean="0"/>
              <a:t>‹#›</a:t>
            </a:fld>
            <a:endParaRPr lang="en-US"/>
          </a:p>
        </p:txBody>
      </p:sp>
    </p:spTree>
    <p:extLst>
      <p:ext uri="{BB962C8B-B14F-4D97-AF65-F5344CB8AC3E}">
        <p14:creationId xmlns:p14="http://schemas.microsoft.com/office/powerpoint/2010/main" val="2793490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E4C33-72CC-497F-A417-F3A0E0C284DE}"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8938F-5298-48FC-AD5C-3545CD2BCCDF}" type="slidenum">
              <a:rPr lang="en-US" smtClean="0"/>
              <a:t>‹#›</a:t>
            </a:fld>
            <a:endParaRPr lang="en-US"/>
          </a:p>
        </p:txBody>
      </p:sp>
    </p:spTree>
    <p:extLst>
      <p:ext uri="{BB962C8B-B14F-4D97-AF65-F5344CB8AC3E}">
        <p14:creationId xmlns:p14="http://schemas.microsoft.com/office/powerpoint/2010/main" val="199267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2E4C33-72CC-497F-A417-F3A0E0C284DE}"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8938F-5298-48FC-AD5C-3545CD2BCCDF}" type="slidenum">
              <a:rPr lang="en-US" smtClean="0"/>
              <a:t>‹#›</a:t>
            </a:fld>
            <a:endParaRPr lang="en-US"/>
          </a:p>
        </p:txBody>
      </p:sp>
    </p:spTree>
    <p:extLst>
      <p:ext uri="{BB962C8B-B14F-4D97-AF65-F5344CB8AC3E}">
        <p14:creationId xmlns:p14="http://schemas.microsoft.com/office/powerpoint/2010/main" val="2516840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E4C33-72CC-497F-A417-F3A0E0C284DE}" type="datetimeFigureOut">
              <a:rPr lang="en-US" smtClean="0"/>
              <a:t>6/19/19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8938F-5298-48FC-AD5C-3545CD2BCCDF}" type="slidenum">
              <a:rPr lang="en-US" smtClean="0"/>
              <a:t>‹#›</a:t>
            </a:fld>
            <a:endParaRPr lang="en-US"/>
          </a:p>
        </p:txBody>
      </p:sp>
    </p:spTree>
    <p:extLst>
      <p:ext uri="{BB962C8B-B14F-4D97-AF65-F5344CB8AC3E}">
        <p14:creationId xmlns:p14="http://schemas.microsoft.com/office/powerpoint/2010/main" val="268811099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hyperlink" Target="https://umaine.edu/provost/think30/"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chart" Target="../charts/chart3.xml"/><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22.tmp"/><Relationship Id="rId7" Type="http://schemas.openxmlformats.org/officeDocument/2006/relationships/image" Target="../media/image26.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mp"/></Relationships>
</file>

<file path=ppt/slides/_rels/slide1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tm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hyperlink" Target="https://umaine.edu/first-yea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42442" y="184833"/>
            <a:ext cx="3349557" cy="349097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456" y="223744"/>
            <a:ext cx="4096817" cy="3429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06690" y="194560"/>
            <a:ext cx="5464936" cy="3713497"/>
          </a:xfrm>
          <a:prstGeom prst="rect">
            <a:avLst/>
          </a:prstGeom>
        </p:spPr>
      </p:pic>
      <p:sp>
        <p:nvSpPr>
          <p:cNvPr id="3" name="Rectangle 2"/>
          <p:cNvSpPr/>
          <p:nvPr/>
        </p:nvSpPr>
        <p:spPr>
          <a:xfrm>
            <a:off x="0" y="3652744"/>
            <a:ext cx="12192000" cy="516749"/>
          </a:xfrm>
          <a:prstGeom prst="rect">
            <a:avLst/>
          </a:prstGeom>
          <a:solidFill>
            <a:srgbClr val="012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067" y="3636466"/>
            <a:ext cx="6158000" cy="1731165"/>
          </a:xfrm>
          <a:prstGeom prst="rect">
            <a:avLst/>
          </a:prstGeom>
          <a:effectLst>
            <a:outerShdw blurRad="50800" dist="38100" algn="l" rotWithShape="0">
              <a:prstClr val="black">
                <a:alpha val="40000"/>
              </a:prstClr>
            </a:outerShdw>
          </a:effectLst>
        </p:spPr>
      </p:pic>
      <p:sp>
        <p:nvSpPr>
          <p:cNvPr id="4" name="Rectangle 3"/>
          <p:cNvSpPr/>
          <p:nvPr/>
        </p:nvSpPr>
        <p:spPr>
          <a:xfrm>
            <a:off x="-19456" y="5259857"/>
            <a:ext cx="12192000" cy="548640"/>
          </a:xfrm>
          <a:prstGeom prst="rect">
            <a:avLst/>
          </a:prstGeom>
          <a:solidFill>
            <a:srgbClr val="012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28952" y="5357232"/>
            <a:ext cx="809476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Improving Student Success at the University of Maine</a:t>
            </a:r>
          </a:p>
        </p:txBody>
      </p:sp>
      <p:sp>
        <p:nvSpPr>
          <p:cNvPr id="12" name="Rectangle 11"/>
          <p:cNvSpPr/>
          <p:nvPr/>
        </p:nvSpPr>
        <p:spPr>
          <a:xfrm>
            <a:off x="3110000" y="5974322"/>
            <a:ext cx="6096000" cy="923330"/>
          </a:xfrm>
          <a:prstGeom prst="rect">
            <a:avLst/>
          </a:prstGeom>
        </p:spPr>
        <p:txBody>
          <a:bodyPr>
            <a:spAutoFit/>
          </a:bodyPr>
          <a:lstStyle/>
          <a:p>
            <a:pPr algn="ct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Jeffrey E. Hecker</a:t>
            </a:r>
            <a:endParaRPr lang="en-US" b="1" dirty="0">
              <a:latin typeface="Arial" panose="020B0604020202020204" pitchFamily="34" charset="0"/>
              <a:ea typeface="Calibri" panose="020F0502020204030204" pitchFamily="34" charset="0"/>
              <a:cs typeface="Arial" panose="020B0604020202020204" pitchFamily="34" charset="0"/>
            </a:endParaRPr>
          </a:p>
          <a:p>
            <a:pPr algn="ct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Executive Vice President for Academic Affairs and Provost</a:t>
            </a: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0" y="-66876"/>
            <a:ext cx="12192000" cy="313681"/>
          </a:xfrm>
          <a:prstGeom prst="rect">
            <a:avLst/>
          </a:prstGeom>
          <a:solidFill>
            <a:srgbClr val="012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60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Initiative</a:t>
            </a:r>
          </a:p>
        </p:txBody>
      </p:sp>
      <p:sp>
        <p:nvSpPr>
          <p:cNvPr id="4" name="Rectangle 3"/>
          <p:cNvSpPr/>
          <p:nvPr/>
        </p:nvSpPr>
        <p:spPr>
          <a:xfrm>
            <a:off x="3342455" y="3246039"/>
            <a:ext cx="8129954" cy="1815882"/>
          </a:xfrm>
          <a:prstGeom prst="rect">
            <a:avLst/>
          </a:prstGeom>
        </p:spPr>
        <p:txBody>
          <a:bodyPr wrap="square">
            <a:spAutoFit/>
          </a:bodyPr>
          <a:lstStyle/>
          <a:p>
            <a:pPr marL="457200" indent="-457200">
              <a:buFont typeface="Arial" panose="020B0604020202020204" pitchFamily="34" charset="0"/>
              <a:buChar char="•"/>
            </a:pPr>
            <a:r>
              <a:rPr lang="en-US" sz="2800" dirty="0"/>
              <a:t>Public Awareness Campaign</a:t>
            </a:r>
          </a:p>
          <a:p>
            <a:pPr marL="457200" indent="-457200">
              <a:buFont typeface="Arial" panose="020B0604020202020204" pitchFamily="34" charset="0"/>
              <a:buChar char="•"/>
            </a:pPr>
            <a:r>
              <a:rPr lang="en-US" sz="2800" dirty="0"/>
              <a:t>Advisor Training</a:t>
            </a:r>
          </a:p>
          <a:p>
            <a:pPr marL="457200" indent="-457200">
              <a:buFont typeface="Arial" panose="020B0604020202020204" pitchFamily="34" charset="0"/>
              <a:buChar char="•"/>
            </a:pPr>
            <a:r>
              <a:rPr lang="en-US" sz="2800" dirty="0"/>
              <a:t>Improve scheduling to reduce conflicts</a:t>
            </a:r>
          </a:p>
          <a:p>
            <a:pPr marL="457200" indent="-457200">
              <a:buFont typeface="Arial" panose="020B0604020202020204" pitchFamily="34" charset="0"/>
              <a:buChar char="•"/>
            </a:pPr>
            <a:r>
              <a:rPr lang="en-US" sz="2800" dirty="0"/>
              <a:t>Align incentives with goals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583" y="1389517"/>
            <a:ext cx="4227233" cy="118837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0054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Awareness: Laying the Groundwork</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67" y="3834462"/>
            <a:ext cx="3973233" cy="257382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067" y="1017394"/>
            <a:ext cx="4227233" cy="1188379"/>
          </a:xfrm>
          <a:prstGeom prst="rect">
            <a:avLst/>
          </a:prstGeom>
          <a:effectLst>
            <a:outerShdw blurRad="50800" dist="38100" algn="l" rotWithShape="0">
              <a:prstClr val="black">
                <a:alpha val="40000"/>
              </a:prstClr>
            </a:outerShdw>
          </a:effectLst>
        </p:spPr>
      </p:pic>
      <p:pic>
        <p:nvPicPr>
          <p:cNvPr id="5" name="Picture 4"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2139">
            <a:off x="8333444" y="1450172"/>
            <a:ext cx="3369534" cy="261740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 name="Rectangle 5"/>
          <p:cNvSpPr/>
          <p:nvPr/>
        </p:nvSpPr>
        <p:spPr>
          <a:xfrm>
            <a:off x="522567" y="2342957"/>
            <a:ext cx="4798733" cy="1785104"/>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solidFill>
                  <a:srgbClr val="000000"/>
                </a:solidFill>
                <a:ea typeface="Calibri" panose="020F0502020204030204" pitchFamily="34" charset="0"/>
                <a:cs typeface="Times New Roman" panose="02020603050405020304" pitchFamily="18" charset="0"/>
              </a:rPr>
              <a:t>Marketing &amp; Communications team designed a Think 30 logo and website</a:t>
            </a:r>
          </a:p>
          <a:p>
            <a:pPr marL="285750" indent="-285750">
              <a:spcAft>
                <a:spcPts val="1200"/>
              </a:spcAft>
              <a:buFont typeface="Arial" panose="020B0604020202020204" pitchFamily="34" charset="0"/>
              <a:buChar char="•"/>
            </a:pPr>
            <a:r>
              <a:rPr lang="en-US" dirty="0">
                <a:solidFill>
                  <a:srgbClr val="000000"/>
                </a:solidFill>
                <a:ea typeface="Calibri" panose="020F0502020204030204" pitchFamily="34" charset="0"/>
                <a:cs typeface="Times New Roman" panose="02020603050405020304" pitchFamily="18" charset="0"/>
              </a:rPr>
              <a:t>Institutional Research &amp; Assessment provided data for a "fast facts" postcard. </a:t>
            </a:r>
            <a:endParaRPr lang="en-US" dirty="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5435600" y="4491411"/>
            <a:ext cx="5844089"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00000"/>
                </a:solidFill>
                <a:ea typeface="Calibri" panose="020F0502020204030204" pitchFamily="34" charset="0"/>
                <a:cs typeface="Times New Roman" panose="02020603050405020304" pitchFamily="18" charset="0"/>
              </a:rPr>
              <a:t>During Summer and Fall 2015 postcards were sent to admitted and matriculated students, parents, faculty, staff, and administrators.</a:t>
            </a:r>
          </a:p>
          <a:p>
            <a:pPr marL="285750" indent="-285750">
              <a:spcAft>
                <a:spcPts val="1200"/>
              </a:spcAft>
              <a:buFont typeface="Arial" panose="020B0604020202020204" pitchFamily="34" charset="0"/>
              <a:buChar char="•"/>
            </a:pPr>
            <a:r>
              <a:rPr lang="en-US" dirty="0">
                <a:solidFill>
                  <a:srgbClr val="000000"/>
                </a:solidFill>
                <a:ea typeface="Calibri" panose="020F0502020204030204" pitchFamily="34" charset="0"/>
                <a:cs typeface="Times New Roman" panose="02020603050405020304" pitchFamily="18" charset="0"/>
              </a:rPr>
              <a:t>Crash-course on Think 30 and its objectives for all staff working New Student Orientation in summer 2015. </a:t>
            </a:r>
          </a:p>
          <a:p>
            <a:endParaRPr lang="en-US" dirty="0"/>
          </a:p>
        </p:txBody>
      </p:sp>
    </p:spTree>
    <p:extLst>
      <p:ext uri="{BB962C8B-B14F-4D97-AF65-F5344CB8AC3E}">
        <p14:creationId xmlns:p14="http://schemas.microsoft.com/office/powerpoint/2010/main" val="122512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3914656" cy="5867400"/>
          </a:xfrm>
          <a:prstGeom prst="rect">
            <a:avLst/>
          </a:prstGeom>
        </p:spPr>
      </p:pic>
      <p:sp>
        <p:nvSpPr>
          <p:cNvPr id="7" name="Rectangle 6"/>
          <p:cNvSpPr/>
          <p:nvPr/>
        </p:nvSpPr>
        <p:spPr>
          <a:xfrm>
            <a:off x="2816268"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Communicating with Key Constituencies</a:t>
            </a:r>
          </a:p>
        </p:txBody>
      </p:sp>
      <p:sp>
        <p:nvSpPr>
          <p:cNvPr id="4" name="Rectangle 3"/>
          <p:cNvSpPr/>
          <p:nvPr/>
        </p:nvSpPr>
        <p:spPr>
          <a:xfrm>
            <a:off x="4458863" y="1403514"/>
            <a:ext cx="6723829" cy="5247590"/>
          </a:xfrm>
          <a:prstGeom prst="rect">
            <a:avLst/>
          </a:prstGeom>
        </p:spPr>
        <p:txBody>
          <a:bodyPr wrap="square">
            <a:spAutoFit/>
          </a:bodyPr>
          <a:lstStyle/>
          <a:p>
            <a:pPr>
              <a:spcAft>
                <a:spcPts val="600"/>
              </a:spcAft>
            </a:pPr>
            <a:r>
              <a:rPr lang="en-US" sz="2000" dirty="0"/>
              <a:t>In 2015-16, Academic Affairs leadership team discussed </a:t>
            </a:r>
            <a:r>
              <a:rPr lang="en-US" sz="2000" b="1" dirty="0"/>
              <a:t>Think 30 </a:t>
            </a:r>
            <a:r>
              <a:rPr lang="en-US" sz="2000" dirty="0"/>
              <a:t>with</a:t>
            </a:r>
          </a:p>
          <a:p>
            <a:pPr marL="517525" indent="-228600">
              <a:spcAft>
                <a:spcPts val="600"/>
              </a:spcAft>
              <a:buFont typeface="Arial" panose="020B0604020202020204" pitchFamily="34" charset="0"/>
              <a:buChar char="•"/>
            </a:pPr>
            <a:r>
              <a:rPr lang="en-US" sz="2000" dirty="0"/>
              <a:t>Faculty Senate</a:t>
            </a:r>
          </a:p>
          <a:p>
            <a:pPr marL="517525" indent="-228600">
              <a:spcAft>
                <a:spcPts val="600"/>
              </a:spcAft>
              <a:buFont typeface="Arial" panose="020B0604020202020204" pitchFamily="34" charset="0"/>
              <a:buChar char="•"/>
            </a:pPr>
            <a:r>
              <a:rPr lang="en-US" sz="2000" dirty="0"/>
              <a:t>Deans</a:t>
            </a:r>
          </a:p>
          <a:p>
            <a:pPr marL="517525" indent="-228600">
              <a:spcAft>
                <a:spcPts val="600"/>
              </a:spcAft>
              <a:buFont typeface="Arial" panose="020B0604020202020204" pitchFamily="34" charset="0"/>
              <a:buChar char="•"/>
            </a:pPr>
            <a:r>
              <a:rPr lang="en-US" sz="2000" dirty="0"/>
              <a:t>Associate Deans</a:t>
            </a:r>
          </a:p>
          <a:p>
            <a:pPr marL="517525" indent="-228600">
              <a:spcAft>
                <a:spcPts val="600"/>
              </a:spcAft>
              <a:buFont typeface="Arial" panose="020B0604020202020204" pitchFamily="34" charset="0"/>
              <a:buChar char="•"/>
            </a:pPr>
            <a:r>
              <a:rPr lang="en-US" sz="2000" dirty="0"/>
              <a:t>Provost's Council</a:t>
            </a:r>
          </a:p>
          <a:p>
            <a:pPr marL="517525" indent="-228600">
              <a:spcAft>
                <a:spcPts val="600"/>
              </a:spcAft>
              <a:buFont typeface="Arial" panose="020B0604020202020204" pitchFamily="34" charset="0"/>
              <a:buChar char="•"/>
            </a:pPr>
            <a:r>
              <a:rPr lang="en-US" sz="2000" dirty="0"/>
              <a:t>Chairs and Directors</a:t>
            </a:r>
          </a:p>
          <a:p>
            <a:pPr marL="517525" indent="-228600">
              <a:spcAft>
                <a:spcPts val="600"/>
              </a:spcAft>
              <a:buFont typeface="Arial" panose="020B0604020202020204" pitchFamily="34" charset="0"/>
              <a:buChar char="•"/>
            </a:pPr>
            <a:r>
              <a:rPr lang="en-US" sz="2000" dirty="0"/>
              <a:t>Faculty and Staff campus wide </a:t>
            </a:r>
          </a:p>
          <a:p>
            <a:pPr>
              <a:spcAft>
                <a:spcPts val="600"/>
              </a:spcAft>
            </a:pPr>
            <a:endParaRPr lang="en-US" sz="2000" dirty="0"/>
          </a:p>
          <a:p>
            <a:pPr>
              <a:spcAft>
                <a:spcPts val="600"/>
              </a:spcAft>
            </a:pPr>
            <a:r>
              <a:rPr lang="en-US" sz="2000" dirty="0"/>
              <a:t>Leaders in Student Affairs shared Think 30 with </a:t>
            </a:r>
          </a:p>
          <a:p>
            <a:pPr marL="517525" indent="-228600">
              <a:spcAft>
                <a:spcPts val="600"/>
              </a:spcAft>
              <a:buFont typeface="Arial" panose="020B0604020202020204" pitchFamily="34" charset="0"/>
              <a:buChar char="•"/>
            </a:pPr>
            <a:r>
              <a:rPr lang="en-US" sz="2000" dirty="0"/>
              <a:t>Student Government and other student organizations</a:t>
            </a:r>
          </a:p>
          <a:p>
            <a:pPr>
              <a:spcAft>
                <a:spcPts val="600"/>
              </a:spcAft>
            </a:pPr>
            <a:r>
              <a:rPr lang="en-US" sz="2000" dirty="0"/>
              <a:t> </a:t>
            </a:r>
          </a:p>
          <a:p>
            <a:pPr>
              <a:spcAft>
                <a:spcPts val="600"/>
              </a:spcAft>
            </a:pPr>
            <a:r>
              <a:rPr lang="en-US" sz="2000" dirty="0"/>
              <a:t>By Fall 2016, a basic understanding of Think 30 and its aims was widespread among faculty, students, and staff.</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Tree>
    <p:extLst>
      <p:ext uri="{BB962C8B-B14F-4D97-AF65-F5344CB8AC3E}">
        <p14:creationId xmlns:p14="http://schemas.microsoft.com/office/powerpoint/2010/main" val="151261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7487">
            <a:off x="409258" y="1465936"/>
            <a:ext cx="3932139" cy="500992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Public Awareness: Marketing Campaign</a:t>
            </a:r>
          </a:p>
        </p:txBody>
      </p:sp>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2139">
            <a:off x="7647157" y="3284425"/>
            <a:ext cx="3369534" cy="261740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8272" y="1235319"/>
            <a:ext cx="1405590" cy="5471160"/>
          </a:xfrm>
          <a:prstGeom prst="rect">
            <a:avLst/>
          </a:prstGeom>
        </p:spPr>
      </p:pic>
      <p:sp>
        <p:nvSpPr>
          <p:cNvPr id="7" name="Rectangle 6"/>
          <p:cNvSpPr/>
          <p:nvPr/>
        </p:nvSpPr>
        <p:spPr>
          <a:xfrm>
            <a:off x="4699622" y="1389517"/>
            <a:ext cx="5526904" cy="1420325"/>
          </a:xfrm>
          <a:prstGeom prst="rect">
            <a:avLst/>
          </a:prstGeom>
        </p:spPr>
        <p:txBody>
          <a:bodyPr wrap="square">
            <a:spAutoFit/>
          </a:bodyPr>
          <a:lstStyle/>
          <a:p>
            <a:pPr>
              <a:lnSpc>
                <a:spcPct val="110000"/>
              </a:lnSpc>
            </a:pPr>
            <a:r>
              <a:rPr lang="en-US" sz="2000" dirty="0"/>
              <a:t>Division of Lifelong Learning has been the lead in saturating the campus with marketing collateral, including banners, signs, digital ads, table toppers, and video and email campaigns. </a:t>
            </a:r>
          </a:p>
        </p:txBody>
      </p:sp>
      <p:sp>
        <p:nvSpPr>
          <p:cNvPr id="9" name="Rectangle 8"/>
          <p:cNvSpPr/>
          <p:nvPr/>
        </p:nvSpPr>
        <p:spPr>
          <a:xfrm>
            <a:off x="4775335" y="3141595"/>
            <a:ext cx="2687739" cy="3477875"/>
          </a:xfrm>
          <a:prstGeom prst="rect">
            <a:avLst/>
          </a:prstGeom>
        </p:spPr>
        <p:txBody>
          <a:bodyPr wrap="square">
            <a:spAutoFit/>
          </a:bodyPr>
          <a:lstStyle/>
          <a:p>
            <a:r>
              <a:rPr lang="en-US" sz="2000" b="1" dirty="0"/>
              <a:t>Think 30 materials featured at </a:t>
            </a:r>
          </a:p>
          <a:p>
            <a:pPr marL="342900" indent="-342900">
              <a:spcAft>
                <a:spcPts val="600"/>
              </a:spcAft>
              <a:buFont typeface="Arial" panose="020B0604020202020204" pitchFamily="34" charset="0"/>
              <a:buChar char="•"/>
            </a:pPr>
            <a:r>
              <a:rPr lang="en-US" sz="2000" dirty="0"/>
              <a:t>Accepted Student Days</a:t>
            </a:r>
          </a:p>
          <a:p>
            <a:pPr marL="342900" indent="-342900">
              <a:spcAft>
                <a:spcPts val="600"/>
              </a:spcAft>
              <a:buFont typeface="Arial" panose="020B0604020202020204" pitchFamily="34" charset="0"/>
              <a:buChar char="•"/>
            </a:pPr>
            <a:r>
              <a:rPr lang="en-US" sz="2000" dirty="0"/>
              <a:t>Admissions Open Houses</a:t>
            </a:r>
          </a:p>
          <a:p>
            <a:pPr marL="342900" indent="-342900">
              <a:spcAft>
                <a:spcPts val="600"/>
              </a:spcAft>
              <a:buFont typeface="Arial" panose="020B0604020202020204" pitchFamily="34" charset="0"/>
              <a:buChar char="•"/>
            </a:pPr>
            <a:r>
              <a:rPr lang="en-US" sz="2000" dirty="0"/>
              <a:t>campus tours</a:t>
            </a:r>
          </a:p>
          <a:p>
            <a:pPr marL="342900" indent="-342900">
              <a:spcAft>
                <a:spcPts val="600"/>
              </a:spcAft>
              <a:buFont typeface="Arial" panose="020B0604020202020204" pitchFamily="34" charset="0"/>
              <a:buChar char="•"/>
            </a:pPr>
            <a:r>
              <a:rPr lang="en-US" sz="2000" dirty="0"/>
              <a:t>school group tours</a:t>
            </a:r>
          </a:p>
          <a:p>
            <a:pPr marL="342900" indent="-342900">
              <a:spcAft>
                <a:spcPts val="600"/>
              </a:spcAft>
              <a:buFont typeface="Arial" panose="020B0604020202020204" pitchFamily="34" charset="0"/>
              <a:buChar char="•"/>
            </a:pPr>
            <a:r>
              <a:rPr lang="en-US" sz="2000" dirty="0"/>
              <a:t>other campus visits/events </a:t>
            </a:r>
          </a:p>
        </p:txBody>
      </p:sp>
    </p:spTree>
    <p:extLst>
      <p:ext uri="{BB962C8B-B14F-4D97-AF65-F5344CB8AC3E}">
        <p14:creationId xmlns:p14="http://schemas.microsoft.com/office/powerpoint/2010/main" val="4193855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455E-425E-974B-BDD8-6CE812025D9F}"/>
              </a:ext>
            </a:extLst>
          </p:cNvPr>
          <p:cNvSpPr>
            <a:spLocks noGrp="1"/>
          </p:cNvSpPr>
          <p:nvPr>
            <p:ph type="title"/>
          </p:nvPr>
        </p:nvSpPr>
        <p:spPr/>
        <p:txBody>
          <a:bodyPr/>
          <a:lstStyle/>
          <a:p>
            <a:r>
              <a:rPr lang="en-US" dirty="0"/>
              <a:t>Public Awareness Campaign</a:t>
            </a:r>
          </a:p>
        </p:txBody>
      </p:sp>
      <p:sp>
        <p:nvSpPr>
          <p:cNvPr id="3" name="TextBox 2">
            <a:extLst>
              <a:ext uri="{FF2B5EF4-FFF2-40B4-BE49-F238E27FC236}">
                <a16:creationId xmlns:a16="http://schemas.microsoft.com/office/drawing/2014/main" id="{D23A30EA-FD5E-7B43-9BF6-50D99004E87C}"/>
              </a:ext>
            </a:extLst>
          </p:cNvPr>
          <p:cNvSpPr txBox="1"/>
          <p:nvPr/>
        </p:nvSpPr>
        <p:spPr>
          <a:xfrm>
            <a:off x="5752230" y="3429000"/>
            <a:ext cx="1451038" cy="461665"/>
          </a:xfrm>
          <a:prstGeom prst="rect">
            <a:avLst/>
          </a:prstGeom>
          <a:noFill/>
        </p:spPr>
        <p:txBody>
          <a:bodyPr wrap="none" rtlCol="0">
            <a:spAutoFit/>
          </a:bodyPr>
          <a:lstStyle/>
          <a:p>
            <a:r>
              <a:rPr lang="en-US" sz="2400" dirty="0">
                <a:hlinkClick r:id="rId2"/>
              </a:rPr>
              <a:t>Think 30 </a:t>
            </a:r>
            <a:endParaRPr lang="en-US" sz="2400" dirty="0"/>
          </a:p>
        </p:txBody>
      </p:sp>
    </p:spTree>
    <p:extLst>
      <p:ext uri="{BB962C8B-B14F-4D97-AF65-F5344CB8AC3E}">
        <p14:creationId xmlns:p14="http://schemas.microsoft.com/office/powerpoint/2010/main" val="1577397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0F43-34E0-2E41-9FD8-43B545BEC267}"/>
              </a:ext>
            </a:extLst>
          </p:cNvPr>
          <p:cNvSpPr>
            <a:spLocks noGrp="1"/>
          </p:cNvSpPr>
          <p:nvPr>
            <p:ph type="title"/>
          </p:nvPr>
        </p:nvSpPr>
        <p:spPr/>
        <p:txBody>
          <a:bodyPr/>
          <a:lstStyle/>
          <a:p>
            <a:r>
              <a:rPr lang="en-US" dirty="0"/>
              <a:t>Scheduling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5600"/>
            <a:ext cx="8780745" cy="5852400"/>
          </a:xfrm>
          <a:prstGeom prst="rect">
            <a:avLst/>
          </a:prstGeom>
        </p:spPr>
      </p:pic>
      <p:sp>
        <p:nvSpPr>
          <p:cNvPr id="7" name="Rectangle 6"/>
          <p:cNvSpPr/>
          <p:nvPr/>
        </p:nvSpPr>
        <p:spPr>
          <a:xfrm>
            <a:off x="1546800"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CD0216-9F05-BD48-AD2F-E37B1B4697F5}"/>
              </a:ext>
            </a:extLst>
          </p:cNvPr>
          <p:cNvSpPr txBox="1"/>
          <p:nvPr/>
        </p:nvSpPr>
        <p:spPr>
          <a:xfrm>
            <a:off x="6835702" y="2428726"/>
            <a:ext cx="3514104" cy="2000548"/>
          </a:xfrm>
          <a:prstGeom prst="rect">
            <a:avLst/>
          </a:prstGeom>
          <a:noFill/>
        </p:spPr>
        <p:txBody>
          <a:bodyPr wrap="none" rtlCol="0">
            <a:spAutoFit/>
          </a:bodyPr>
          <a:lstStyle/>
          <a:p>
            <a:pPr marL="285750" indent="-285750">
              <a:spcAft>
                <a:spcPts val="2400"/>
              </a:spcAft>
              <a:buFont typeface="Arial" panose="020B0604020202020204" pitchFamily="34" charset="0"/>
              <a:buChar char="•"/>
            </a:pPr>
            <a:r>
              <a:rPr lang="en-US" sz="2800" dirty="0"/>
              <a:t>Winter Session</a:t>
            </a:r>
          </a:p>
          <a:p>
            <a:pPr marL="285750" indent="-285750">
              <a:spcAft>
                <a:spcPts val="2400"/>
              </a:spcAft>
              <a:buFont typeface="Arial" panose="020B0604020202020204" pitchFamily="34" charset="0"/>
              <a:buChar char="•"/>
            </a:pPr>
            <a:r>
              <a:rPr lang="en-US" sz="2800" dirty="0"/>
              <a:t>Summer Session</a:t>
            </a:r>
          </a:p>
          <a:p>
            <a:pPr marL="285750" indent="-285750">
              <a:spcAft>
                <a:spcPts val="2400"/>
              </a:spcAft>
              <a:buFont typeface="Arial" panose="020B0604020202020204" pitchFamily="34" charset="0"/>
              <a:buChar char="•"/>
            </a:pPr>
            <a:r>
              <a:rPr lang="en-US" sz="2800" dirty="0"/>
              <a:t>Course Scheduling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Tree>
    <p:extLst>
      <p:ext uri="{BB962C8B-B14F-4D97-AF65-F5344CB8AC3E}">
        <p14:creationId xmlns:p14="http://schemas.microsoft.com/office/powerpoint/2010/main" val="221302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96228" y="988238"/>
            <a:ext cx="4095772" cy="5869762"/>
          </a:xfrm>
          <a:prstGeom prst="rect">
            <a:avLst/>
          </a:prstGeom>
        </p:spPr>
      </p:pic>
      <p:grpSp>
        <p:nvGrpSpPr>
          <p:cNvPr id="20" name="Group 19"/>
          <p:cNvGrpSpPr/>
          <p:nvPr/>
        </p:nvGrpSpPr>
        <p:grpSpPr>
          <a:xfrm>
            <a:off x="8446919" y="1706321"/>
            <a:ext cx="3255819" cy="4569323"/>
            <a:chOff x="760412" y="1066800"/>
            <a:chExt cx="3581401" cy="1632860"/>
          </a:xfrm>
        </p:grpSpPr>
        <p:sp>
          <p:nvSpPr>
            <p:cNvPr id="21" name="Rounded Rectangle 20"/>
            <p:cNvSpPr/>
            <p:nvPr/>
          </p:nvSpPr>
          <p:spPr>
            <a:xfrm>
              <a:off x="760412" y="1066800"/>
              <a:ext cx="3581401" cy="1626326"/>
            </a:xfrm>
            <a:prstGeom prst="roundRect">
              <a:avLst>
                <a:gd name="adj" fmla="val 7296"/>
              </a:avLst>
            </a:prstGeom>
            <a:solidFill>
              <a:srgbClr val="FFFFFF">
                <a:alpha val="74902"/>
              </a:srgbClr>
            </a:solidFill>
            <a:ln>
              <a:noFill/>
            </a:ln>
            <a:effectLst>
              <a:outerShdw blurRad="139700" dist="50800" dir="2700000" algn="tl" rotWithShape="0">
                <a:prstClr val="black">
                  <a:alpha val="32000"/>
                </a:prstClr>
              </a:outerShdw>
            </a:effectLst>
            <a:scene3d>
              <a:camera prst="orthographicFront"/>
              <a:lightRig rig="threePt" dir="t"/>
            </a:scene3d>
            <a:sp3d contourW="12700">
              <a:bevelT w="38100" h="38100"/>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274320" tIns="155448" rIns="274320" rtlCol="0" anchor="t" anchorCtr="0"/>
            <a:lstStyle/>
            <a:p>
              <a:endParaRPr lang="en-US" sz="1800" dirty="0">
                <a:solidFill>
                  <a:schemeClr val="tx1">
                    <a:lumMod val="75000"/>
                    <a:lumOff val="25000"/>
                  </a:schemeClr>
                </a:solidFill>
                <a:latin typeface="Arial" pitchFamily="34" charset="0"/>
                <a:cs typeface="Arial" pitchFamily="34" charset="0"/>
              </a:endParaRPr>
            </a:p>
          </p:txBody>
        </p:sp>
        <p:sp>
          <p:nvSpPr>
            <p:cNvPr id="22" name="Rectangle 21"/>
            <p:cNvSpPr/>
            <p:nvPr/>
          </p:nvSpPr>
          <p:spPr>
            <a:xfrm>
              <a:off x="783190" y="1515293"/>
              <a:ext cx="3558623" cy="1184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28600" rIns="274320" bIns="274320" rtlCol="0" anchor="t" anchorCtr="0"/>
            <a:lstStyle/>
            <a:p>
              <a:endParaRPr lang="en-US" sz="1800" kern="0" dirty="0">
                <a:solidFill>
                  <a:schemeClr val="tx1">
                    <a:lumMod val="75000"/>
                    <a:lumOff val="25000"/>
                  </a:schemeClr>
                </a:solidFill>
                <a:latin typeface="Arial" pitchFamily="34" charset="0"/>
                <a:cs typeface="Arial" pitchFamily="34" charset="0"/>
              </a:endParaRPr>
            </a:p>
          </p:txBody>
        </p:sp>
      </p:grpSp>
      <p:sp>
        <p:nvSpPr>
          <p:cNvPr id="2" name="Title 1"/>
          <p:cNvSpPr>
            <a:spLocks noGrp="1"/>
          </p:cNvSpPr>
          <p:nvPr>
            <p:ph type="title"/>
          </p:nvPr>
        </p:nvSpPr>
        <p:spPr/>
        <p:txBody>
          <a:bodyPr>
            <a:normAutofit/>
          </a:bodyPr>
          <a:lstStyle/>
          <a:p>
            <a:r>
              <a:rPr lang="en-US" sz="3200" dirty="0"/>
              <a:t>Scheduling: Reviving Winter Session</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204" y="1086899"/>
            <a:ext cx="4460819" cy="1092930"/>
          </a:xfrm>
          <a:prstGeom prst="rect">
            <a:avLst/>
          </a:prstGeom>
        </p:spPr>
      </p:pic>
      <p:grpSp>
        <p:nvGrpSpPr>
          <p:cNvPr id="17" name="Group 16"/>
          <p:cNvGrpSpPr/>
          <p:nvPr/>
        </p:nvGrpSpPr>
        <p:grpSpPr>
          <a:xfrm>
            <a:off x="-319378" y="2272932"/>
            <a:ext cx="8128000" cy="3623733"/>
            <a:chOff x="558800" y="2908300"/>
            <a:chExt cx="8128000" cy="3623733"/>
          </a:xfrm>
        </p:grpSpPr>
        <p:graphicFrame>
          <p:nvGraphicFramePr>
            <p:cNvPr id="7" name="Chart 6"/>
            <p:cNvGraphicFramePr/>
            <p:nvPr>
              <p:extLst>
                <p:ext uri="{D42A27DB-BD31-4B8C-83A1-F6EECF244321}">
                  <p14:modId xmlns:p14="http://schemas.microsoft.com/office/powerpoint/2010/main" val="254604085"/>
                </p:ext>
              </p:extLst>
            </p:nvPr>
          </p:nvGraphicFramePr>
          <p:xfrm>
            <a:off x="558800" y="2908300"/>
            <a:ext cx="8128000" cy="3623733"/>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6279" y="4217702"/>
              <a:ext cx="625725" cy="6076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4677" y="4720166"/>
              <a:ext cx="625725" cy="60767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415" y="3729905"/>
              <a:ext cx="625725" cy="60767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558" y="3610027"/>
              <a:ext cx="625725" cy="607675"/>
            </a:xfrm>
            <a:prstGeom prst="rect">
              <a:avLst/>
            </a:prstGeom>
          </p:spPr>
        </p:pic>
      </p:grpSp>
      <p:sp>
        <p:nvSpPr>
          <p:cNvPr id="16" name="Rectangle 15"/>
          <p:cNvSpPr/>
          <p:nvPr/>
        </p:nvSpPr>
        <p:spPr>
          <a:xfrm>
            <a:off x="8567442" y="1858926"/>
            <a:ext cx="3059096" cy="4093428"/>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b="1" dirty="0"/>
              <a:t>DLL relaunched in 2015-16</a:t>
            </a:r>
          </a:p>
          <a:p>
            <a:pPr marL="285750" indent="-285750">
              <a:spcAft>
                <a:spcPts val="1200"/>
              </a:spcAft>
              <a:buFont typeface="Arial" panose="020B0604020202020204" pitchFamily="34" charset="0"/>
              <a:buChar char="•"/>
            </a:pPr>
            <a:r>
              <a:rPr lang="en-US" sz="2000" b="1" dirty="0"/>
              <a:t>Offering 20 high-demand undergrad courses</a:t>
            </a:r>
          </a:p>
          <a:p>
            <a:pPr marL="285750" indent="-285750">
              <a:spcAft>
                <a:spcPts val="1200"/>
              </a:spcAft>
              <a:buFont typeface="Arial" panose="020B0604020202020204" pitchFamily="34" charset="0"/>
              <a:buChar char="•"/>
            </a:pPr>
            <a:r>
              <a:rPr lang="en-US" sz="2000" b="1" dirty="0"/>
              <a:t>3-week fully online session</a:t>
            </a:r>
          </a:p>
          <a:p>
            <a:pPr marL="285750" indent="-285750">
              <a:spcAft>
                <a:spcPts val="1200"/>
              </a:spcAft>
              <a:buFont typeface="Arial" panose="020B0604020202020204" pitchFamily="34" charset="0"/>
              <a:buChar char="•"/>
            </a:pPr>
            <a:r>
              <a:rPr lang="en-US" sz="2000" b="1" dirty="0"/>
              <a:t>Attrition has been low</a:t>
            </a:r>
          </a:p>
          <a:p>
            <a:pPr marL="285750" indent="-285750">
              <a:spcAft>
                <a:spcPts val="1200"/>
              </a:spcAft>
              <a:buFont typeface="Arial" panose="020B0604020202020204" pitchFamily="34" charset="0"/>
              <a:buChar char="•"/>
            </a:pPr>
            <a:r>
              <a:rPr lang="en-US" sz="2000" b="1" dirty="0"/>
              <a:t>Academic outcomes have been strong</a:t>
            </a:r>
          </a:p>
        </p:txBody>
      </p:sp>
      <p:sp>
        <p:nvSpPr>
          <p:cNvPr id="18" name="TextBox 17"/>
          <p:cNvSpPr txBox="1"/>
          <p:nvPr/>
        </p:nvSpPr>
        <p:spPr>
          <a:xfrm>
            <a:off x="1446522" y="6017778"/>
            <a:ext cx="5566583" cy="461665"/>
          </a:xfrm>
          <a:prstGeom prst="rect">
            <a:avLst/>
          </a:prstGeom>
          <a:noFill/>
        </p:spPr>
        <p:txBody>
          <a:bodyPr wrap="square" rtlCol="0">
            <a:spAutoFit/>
          </a:bodyPr>
          <a:lstStyle/>
          <a:p>
            <a:r>
              <a:rPr lang="en-US" sz="2400" b="1" dirty="0"/>
              <a:t>Winter Session Enrollment 2016-19</a:t>
            </a:r>
          </a:p>
        </p:txBody>
      </p:sp>
    </p:spTree>
    <p:extLst>
      <p:ext uri="{BB962C8B-B14F-4D97-AF65-F5344CB8AC3E}">
        <p14:creationId xmlns:p14="http://schemas.microsoft.com/office/powerpoint/2010/main" val="393737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393" y="1828381"/>
            <a:ext cx="4858043" cy="103514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32" y="4824367"/>
            <a:ext cx="2946017" cy="192175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sz="3200" dirty="0"/>
              <a:t>Scheduling: Restructuring Summer University</a:t>
            </a:r>
          </a:p>
        </p:txBody>
      </p:sp>
      <p:pic>
        <p:nvPicPr>
          <p:cNvPr id="4" name="Picture 3"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5204" y="2718450"/>
            <a:ext cx="3161525" cy="2021637"/>
          </a:xfrm>
          <a:prstGeom prst="rect">
            <a:avLst/>
          </a:prstGeom>
          <a:effectLst>
            <a:outerShdw blurRad="50800" dist="38100" dir="2700000" algn="tl" rotWithShape="0">
              <a:prstClr val="black">
                <a:alpha val="40000"/>
              </a:prstClr>
            </a:outerShdw>
          </a:effectLst>
        </p:spPr>
      </p:pic>
      <p:pic>
        <p:nvPicPr>
          <p:cNvPr id="5" name="Picture 4"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363165" y="3857268"/>
            <a:ext cx="3168574" cy="2039951"/>
          </a:xfrm>
          <a:prstGeom prst="rect">
            <a:avLst/>
          </a:prstGeom>
          <a:effectLst>
            <a:outerShdw blurRad="50800" dist="38100" dir="2700000" algn="tl" rotWithShape="0">
              <a:prstClr val="black">
                <a:alpha val="40000"/>
              </a:prstClr>
            </a:outerShdw>
          </a:effectLst>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536" y="1625837"/>
            <a:ext cx="3074186" cy="2171910"/>
          </a:xfrm>
          <a:prstGeom prst="rect">
            <a:avLst/>
          </a:prstGeom>
          <a:effectLst>
            <a:outerShdw blurRad="50800" dist="38100" dir="2700000" algn="tl" rotWithShape="0">
              <a:prstClr val="black">
                <a:alpha val="40000"/>
              </a:prstClr>
            </a:outerShdw>
          </a:effectLst>
        </p:spPr>
      </p:pic>
      <p:pic>
        <p:nvPicPr>
          <p:cNvPr id="3" name="Picture 2" descr="Screen Clipping"/>
          <p:cNvPicPr>
            <a:picLocks noChangeAspect="1"/>
          </p:cNvPicPr>
          <p:nvPr/>
        </p:nvPicPr>
        <p:blipFill rotWithShape="1">
          <a:blip r:embed="rId8" cstate="print">
            <a:extLst>
              <a:ext uri="{28A0092B-C50C-407E-A947-70E740481C1C}">
                <a14:useLocalDpi xmlns:a14="http://schemas.microsoft.com/office/drawing/2010/main" val="0"/>
              </a:ext>
            </a:extLst>
          </a:blip>
          <a:srcRect b="18587"/>
          <a:stretch/>
        </p:blipFill>
        <p:spPr>
          <a:xfrm>
            <a:off x="694587" y="1318973"/>
            <a:ext cx="3131706" cy="2053959"/>
          </a:xfrm>
          <a:prstGeom prst="rect">
            <a:avLst/>
          </a:prstGeom>
          <a:effectLst>
            <a:outerShdw blurRad="50800" dist="38100" dir="2700000" algn="tl" rotWithShape="0">
              <a:prstClr val="black">
                <a:alpha val="40000"/>
              </a:prstClr>
            </a:outerShdw>
          </a:effectLst>
        </p:spPr>
      </p:pic>
      <p:sp>
        <p:nvSpPr>
          <p:cNvPr id="8" name="Rectangle 7"/>
          <p:cNvSpPr/>
          <p:nvPr/>
        </p:nvSpPr>
        <p:spPr>
          <a:xfrm>
            <a:off x="5863547" y="4034067"/>
            <a:ext cx="5969977" cy="2708434"/>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t>DLL retooled and simplified Summer University schedule</a:t>
            </a:r>
          </a:p>
          <a:p>
            <a:pPr marL="285750" indent="-285750">
              <a:spcAft>
                <a:spcPts val="1200"/>
              </a:spcAft>
              <a:buFont typeface="Arial" panose="020B0604020202020204" pitchFamily="34" charset="0"/>
              <a:buChar char="•"/>
            </a:pPr>
            <a:r>
              <a:rPr lang="en-US" sz="2000" dirty="0"/>
              <a:t>Reduced the number of sessions</a:t>
            </a:r>
          </a:p>
          <a:p>
            <a:pPr marL="285750" indent="-285750">
              <a:spcAft>
                <a:spcPts val="1200"/>
              </a:spcAft>
              <a:buFont typeface="Arial" panose="020B0604020202020204" pitchFamily="34" charset="0"/>
              <a:buChar char="•"/>
            </a:pPr>
            <a:r>
              <a:rPr lang="en-US" sz="2000" dirty="0"/>
              <a:t>Increased the number of online courses available</a:t>
            </a:r>
          </a:p>
          <a:p>
            <a:pPr marL="285750" indent="-285750">
              <a:spcAft>
                <a:spcPts val="1200"/>
              </a:spcAft>
              <a:buFont typeface="Arial" panose="020B0604020202020204" pitchFamily="34" charset="0"/>
              <a:buChar char="•"/>
            </a:pPr>
            <a:r>
              <a:rPr lang="en-US" sz="2000" dirty="0"/>
              <a:t>Changes led to increased enrollment and changes in enrollment patterns</a:t>
            </a:r>
          </a:p>
        </p:txBody>
      </p:sp>
    </p:spTree>
    <p:extLst>
      <p:ext uri="{BB962C8B-B14F-4D97-AF65-F5344CB8AC3E}">
        <p14:creationId xmlns:p14="http://schemas.microsoft.com/office/powerpoint/2010/main" val="375811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44" y="1389517"/>
            <a:ext cx="7405656" cy="4737315"/>
          </a:xfrm>
          <a:prstGeom prst="rect">
            <a:avLst/>
          </a:prstGeom>
        </p:spPr>
      </p:pic>
      <p:sp>
        <p:nvSpPr>
          <p:cNvPr id="2" name="Title 1">
            <a:extLst>
              <a:ext uri="{FF2B5EF4-FFF2-40B4-BE49-F238E27FC236}">
                <a16:creationId xmlns:a16="http://schemas.microsoft.com/office/drawing/2014/main" id="{66597BBC-8FF4-6346-A6DE-BEA41124CD89}"/>
              </a:ext>
            </a:extLst>
          </p:cNvPr>
          <p:cNvSpPr>
            <a:spLocks noGrp="1"/>
          </p:cNvSpPr>
          <p:nvPr>
            <p:ph type="title"/>
          </p:nvPr>
        </p:nvSpPr>
        <p:spPr/>
        <p:txBody>
          <a:bodyPr/>
          <a:lstStyle/>
          <a:p>
            <a:r>
              <a:rPr lang="en-US" dirty="0"/>
              <a:t>Scheduling: </a:t>
            </a:r>
            <a:r>
              <a:rPr lang="en-US" dirty="0" err="1"/>
              <a:t>Infosilem</a:t>
            </a:r>
            <a:endParaRPr lang="en-US" dirty="0"/>
          </a:p>
        </p:txBody>
      </p:sp>
      <p:sp>
        <p:nvSpPr>
          <p:cNvPr id="3" name="TextBox 2">
            <a:extLst>
              <a:ext uri="{FF2B5EF4-FFF2-40B4-BE49-F238E27FC236}">
                <a16:creationId xmlns:a16="http://schemas.microsoft.com/office/drawing/2014/main" id="{062D8DE4-35A8-7640-A495-4C6056E35F0C}"/>
              </a:ext>
            </a:extLst>
          </p:cNvPr>
          <p:cNvSpPr txBox="1"/>
          <p:nvPr/>
        </p:nvSpPr>
        <p:spPr>
          <a:xfrm>
            <a:off x="7766135" y="1417886"/>
            <a:ext cx="4221273" cy="2405210"/>
          </a:xfrm>
          <a:prstGeom prst="rect">
            <a:avLst/>
          </a:prstGeom>
          <a:noFill/>
        </p:spPr>
        <p:txBody>
          <a:bodyPr wrap="square" rtlCol="0">
            <a:spAutoFit/>
          </a:bodyPr>
          <a:lstStyle/>
          <a:p>
            <a:pPr>
              <a:lnSpc>
                <a:spcPct val="110000"/>
              </a:lnSpc>
              <a:spcAft>
                <a:spcPts val="1200"/>
              </a:spcAft>
            </a:pPr>
            <a:r>
              <a:rPr lang="en-US" sz="2000" dirty="0" err="1"/>
              <a:t>Infosilem</a:t>
            </a:r>
            <a:r>
              <a:rPr lang="en-US" sz="2000" dirty="0"/>
              <a:t> is a course scheduling software application.</a:t>
            </a:r>
          </a:p>
          <a:p>
            <a:pPr marL="463550" indent="-176213">
              <a:lnSpc>
                <a:spcPct val="110000"/>
              </a:lnSpc>
              <a:spcAft>
                <a:spcPts val="1200"/>
              </a:spcAft>
            </a:pPr>
            <a:r>
              <a:rPr lang="en-US" sz="2000" dirty="0"/>
              <a:t>- Optimize use of time and space in building course schedule</a:t>
            </a:r>
          </a:p>
          <a:p>
            <a:pPr marL="463550" indent="-176213">
              <a:lnSpc>
                <a:spcPct val="110000"/>
              </a:lnSpc>
              <a:spcAft>
                <a:spcPts val="1200"/>
              </a:spcAft>
            </a:pPr>
            <a:r>
              <a:rPr lang="en-US" sz="2000" dirty="0"/>
              <a:t>- Minimize course conflicts scheduling</a:t>
            </a:r>
          </a:p>
        </p:txBody>
      </p:sp>
      <p:sp>
        <p:nvSpPr>
          <p:cNvPr id="4" name="TextBox 3">
            <a:extLst>
              <a:ext uri="{FF2B5EF4-FFF2-40B4-BE49-F238E27FC236}">
                <a16:creationId xmlns:a16="http://schemas.microsoft.com/office/drawing/2014/main" id="{BF35801B-D3B7-AE47-8992-8C0D8C11DCB7}"/>
              </a:ext>
            </a:extLst>
          </p:cNvPr>
          <p:cNvSpPr txBox="1"/>
          <p:nvPr/>
        </p:nvSpPr>
        <p:spPr>
          <a:xfrm>
            <a:off x="8009585" y="4367953"/>
            <a:ext cx="3977823" cy="1758879"/>
          </a:xfrm>
          <a:prstGeom prst="rect">
            <a:avLst/>
          </a:prstGeom>
          <a:noFill/>
        </p:spPr>
        <p:txBody>
          <a:bodyPr wrap="square" rtlCol="0">
            <a:spAutoFit/>
          </a:bodyPr>
          <a:lstStyle/>
          <a:p>
            <a:pPr>
              <a:lnSpc>
                <a:spcPct val="110000"/>
              </a:lnSpc>
            </a:pPr>
            <a:r>
              <a:rPr lang="en-US" sz="2000" dirty="0"/>
              <a:t>Fall 2015 – last pre-</a:t>
            </a:r>
            <a:r>
              <a:rPr lang="en-US" sz="2000" dirty="0" err="1"/>
              <a:t>Infosilem</a:t>
            </a:r>
            <a:r>
              <a:rPr lang="en-US" sz="2000" dirty="0"/>
              <a:t> semester to Fall 2018 semester there was a 90% decrease in course scheduling conflicts for students</a:t>
            </a:r>
          </a:p>
        </p:txBody>
      </p:sp>
    </p:spTree>
    <p:extLst>
      <p:ext uri="{BB962C8B-B14F-4D97-AF65-F5344CB8AC3E}">
        <p14:creationId xmlns:p14="http://schemas.microsoft.com/office/powerpoint/2010/main" val="97056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941B-40EC-3C49-9251-932294EC3804}"/>
              </a:ext>
            </a:extLst>
          </p:cNvPr>
          <p:cNvSpPr>
            <a:spLocks noGrp="1"/>
          </p:cNvSpPr>
          <p:nvPr>
            <p:ph type="title"/>
          </p:nvPr>
        </p:nvSpPr>
        <p:spPr/>
        <p:txBody>
          <a:bodyPr/>
          <a:lstStyle/>
          <a:p>
            <a:r>
              <a:rPr lang="en-US" dirty="0"/>
              <a:t>Aligning Incentives</a:t>
            </a:r>
          </a:p>
        </p:txBody>
      </p:sp>
      <p:grpSp>
        <p:nvGrpSpPr>
          <p:cNvPr id="64" name="Group 63"/>
          <p:cNvGrpSpPr/>
          <p:nvPr/>
        </p:nvGrpSpPr>
        <p:grpSpPr>
          <a:xfrm>
            <a:off x="1606596" y="1357143"/>
            <a:ext cx="8511115" cy="904863"/>
            <a:chOff x="1606596" y="1357143"/>
            <a:chExt cx="8511115" cy="904863"/>
          </a:xfrm>
        </p:grpSpPr>
        <p:sp>
          <p:nvSpPr>
            <p:cNvPr id="4" name="Rectangle 3"/>
            <p:cNvSpPr/>
            <p:nvPr/>
          </p:nvSpPr>
          <p:spPr>
            <a:xfrm>
              <a:off x="1606596" y="1357143"/>
              <a:ext cx="2823672" cy="904863"/>
            </a:xfrm>
            <a:prstGeom prst="rect">
              <a:avLst/>
            </a:prstGeom>
          </p:spPr>
          <p:txBody>
            <a:bodyPr wrap="square">
              <a:spAutoFit/>
            </a:bodyPr>
            <a:lstStyle/>
            <a:p>
              <a:pPr algn="ctr">
                <a:lnSpc>
                  <a:spcPct val="110000"/>
                </a:lnSpc>
              </a:pPr>
              <a:r>
                <a:rPr lang="en-US" sz="2400" b="1" dirty="0"/>
                <a:t>Federal definition “Full-time” </a:t>
              </a:r>
            </a:p>
          </p:txBody>
        </p:sp>
        <p:sp>
          <p:nvSpPr>
            <p:cNvPr id="5" name="Rectangle 4"/>
            <p:cNvSpPr/>
            <p:nvPr/>
          </p:nvSpPr>
          <p:spPr>
            <a:xfrm>
              <a:off x="5335067" y="1533142"/>
              <a:ext cx="4782644" cy="634020"/>
            </a:xfrm>
            <a:prstGeom prst="rect">
              <a:avLst/>
            </a:prstGeom>
          </p:spPr>
          <p:txBody>
            <a:bodyPr wrap="square">
              <a:spAutoFit/>
            </a:bodyPr>
            <a:lstStyle/>
            <a:p>
              <a:pPr algn="ctr">
                <a:lnSpc>
                  <a:spcPct val="110000"/>
                </a:lnSpc>
              </a:pPr>
              <a:r>
                <a:rPr lang="en-US" sz="3200" b="1" dirty="0"/>
                <a:t>12 </a:t>
              </a:r>
              <a:r>
                <a:rPr lang="en-US" sz="2400" b="1" dirty="0"/>
                <a:t>credit hours per semester</a:t>
              </a:r>
            </a:p>
          </p:txBody>
        </p:sp>
        <p:grpSp>
          <p:nvGrpSpPr>
            <p:cNvPr id="21" name="Group 20"/>
            <p:cNvGrpSpPr/>
            <p:nvPr/>
          </p:nvGrpSpPr>
          <p:grpSpPr>
            <a:xfrm>
              <a:off x="4680894" y="1809574"/>
              <a:ext cx="535242" cy="153272"/>
              <a:chOff x="7534210" y="2918406"/>
              <a:chExt cx="627139" cy="166069"/>
            </a:xfrm>
          </p:grpSpPr>
          <p:cxnSp>
            <p:nvCxnSpPr>
              <p:cNvPr id="22" name="Straight Connector 21"/>
              <p:cNvCxnSpPr/>
              <p:nvPr/>
            </p:nvCxnSpPr>
            <p:spPr>
              <a:xfrm>
                <a:off x="7534210" y="2918406"/>
                <a:ext cx="62713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534210" y="3084475"/>
                <a:ext cx="62713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p:cNvGrpSpPr/>
          <p:nvPr/>
        </p:nvGrpSpPr>
        <p:grpSpPr>
          <a:xfrm>
            <a:off x="489893" y="3622216"/>
            <a:ext cx="11244310" cy="2995882"/>
            <a:chOff x="489893" y="3622216"/>
            <a:chExt cx="11244310" cy="2995882"/>
          </a:xfrm>
        </p:grpSpPr>
        <p:sp>
          <p:nvSpPr>
            <p:cNvPr id="62" name="Rectangle 61"/>
            <p:cNvSpPr/>
            <p:nvPr/>
          </p:nvSpPr>
          <p:spPr>
            <a:xfrm>
              <a:off x="3975100" y="4114800"/>
              <a:ext cx="7759103" cy="250329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5A35EF-24A7-E740-A286-AD0E875A4BB0}"/>
                </a:ext>
              </a:extLst>
            </p:cNvPr>
            <p:cNvSpPr txBox="1"/>
            <p:nvPr/>
          </p:nvSpPr>
          <p:spPr>
            <a:xfrm>
              <a:off x="4953082" y="3991738"/>
              <a:ext cx="6616618" cy="2626360"/>
            </a:xfrm>
            <a:prstGeom prst="rect">
              <a:avLst/>
            </a:prstGeom>
            <a:noFill/>
          </p:spPr>
          <p:txBody>
            <a:bodyPr wrap="square" rtlCol="0">
              <a:spAutoFit/>
            </a:bodyPr>
            <a:lstStyle/>
            <a:p>
              <a:endParaRPr lang="en-US" dirty="0"/>
            </a:p>
            <a:p>
              <a:pPr marL="228600" indent="-228600">
                <a:spcAft>
                  <a:spcPts val="800"/>
                </a:spcAft>
                <a:buFont typeface="Arial" panose="020B0604020202020204" pitchFamily="34" charset="0"/>
                <a:buChar char="•"/>
              </a:pPr>
              <a:r>
                <a:rPr lang="en-US" sz="2000" dirty="0"/>
                <a:t>Student starts semester with 15 credit hours.  </a:t>
              </a:r>
            </a:p>
            <a:p>
              <a:pPr marL="228600" indent="-228600">
                <a:spcAft>
                  <a:spcPts val="800"/>
                </a:spcAft>
                <a:buFont typeface="Arial" panose="020B0604020202020204" pitchFamily="34" charset="0"/>
                <a:buChar char="•"/>
              </a:pPr>
              <a:r>
                <a:rPr lang="en-US" sz="2000" dirty="0"/>
                <a:t>Student drops a course in add/drop period.</a:t>
              </a:r>
            </a:p>
            <a:p>
              <a:pPr marL="228600" indent="-228600">
                <a:spcAft>
                  <a:spcPts val="800"/>
                </a:spcAft>
                <a:buFont typeface="Arial" panose="020B0604020202020204" pitchFamily="34" charset="0"/>
                <a:buChar char="•"/>
              </a:pPr>
              <a:r>
                <a:rPr lang="en-US" sz="2000" dirty="0"/>
                <a:t>Student receives a refund of tuition. </a:t>
              </a:r>
            </a:p>
            <a:p>
              <a:pPr marL="228600" indent="-228600">
                <a:spcAft>
                  <a:spcPts val="800"/>
                </a:spcAft>
                <a:buFont typeface="Arial" panose="020B0604020202020204" pitchFamily="34" charset="0"/>
                <a:buChar char="•"/>
              </a:pPr>
              <a:r>
                <a:rPr lang="en-US" sz="2000" dirty="0"/>
                <a:t>Student is happy and in short run (cash in pocket).</a:t>
              </a:r>
            </a:p>
            <a:p>
              <a:pPr marL="228600" indent="-228600">
                <a:spcAft>
                  <a:spcPts val="800"/>
                </a:spcAft>
                <a:buFont typeface="Arial" panose="020B0604020202020204" pitchFamily="34" charset="0"/>
                <a:buChar char="•"/>
              </a:pPr>
              <a:r>
                <a:rPr lang="en-US" sz="2000" dirty="0"/>
                <a:t>Student is less happy in long run (more student debt, lost wages).		   </a:t>
              </a:r>
            </a:p>
          </p:txBody>
        </p:sp>
        <p:sp>
          <p:nvSpPr>
            <p:cNvPr id="29" name="Pentagon 28"/>
            <p:cNvSpPr/>
            <p:nvPr/>
          </p:nvSpPr>
          <p:spPr>
            <a:xfrm>
              <a:off x="489893" y="4114800"/>
              <a:ext cx="4191001" cy="2503298"/>
            </a:xfrm>
            <a:prstGeom prst="homePlate">
              <a:avLst>
                <a:gd name="adj" fmla="val 25447"/>
              </a:avLst>
            </a:prstGeom>
            <a:solidFill>
              <a:srgbClr val="012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6768" y="4454276"/>
              <a:ext cx="3873500" cy="1824346"/>
            </a:xfrm>
            <a:prstGeom prst="rect">
              <a:avLst/>
            </a:prstGeom>
          </p:spPr>
          <p:txBody>
            <a:bodyPr wrap="square">
              <a:spAutoFit/>
            </a:bodyPr>
            <a:lstStyle/>
            <a:p>
              <a:pPr>
                <a:lnSpc>
                  <a:spcPct val="120000"/>
                </a:lnSpc>
              </a:pPr>
              <a:r>
                <a:rPr lang="en-US" sz="2400" dirty="0">
                  <a:solidFill>
                    <a:schemeClr val="bg1"/>
                  </a:solidFill>
                </a:rPr>
                <a:t>Student receives financial aid package that includes federal funds, state funds, and </a:t>
              </a:r>
              <a:r>
                <a:rPr lang="en-US" sz="2400" b="1" dirty="0">
                  <a:solidFill>
                    <a:schemeClr val="bg1"/>
                  </a:solidFill>
                </a:rPr>
                <a:t>institutional funds.</a:t>
              </a:r>
            </a:p>
          </p:txBody>
        </p:sp>
        <p:sp>
          <p:nvSpPr>
            <p:cNvPr id="31" name="Rectangle 30"/>
            <p:cNvSpPr/>
            <p:nvPr/>
          </p:nvSpPr>
          <p:spPr>
            <a:xfrm>
              <a:off x="571765" y="3622216"/>
              <a:ext cx="3267241" cy="584775"/>
            </a:xfrm>
            <a:prstGeom prst="rect">
              <a:avLst/>
            </a:prstGeom>
          </p:spPr>
          <p:txBody>
            <a:bodyPr wrap="none">
              <a:spAutoFit/>
            </a:bodyPr>
            <a:lstStyle/>
            <a:p>
              <a:r>
                <a:rPr lang="en-US" sz="3200" dirty="0">
                  <a:solidFill>
                    <a:srgbClr val="012C5A"/>
                  </a:solidFill>
                  <a:latin typeface="Impact" panose="020B0806030902050204" pitchFamily="34" charset="0"/>
                </a:rPr>
                <a:t>Common Scenario</a:t>
              </a:r>
            </a:p>
          </p:txBody>
        </p:sp>
      </p:grpSp>
      <p:grpSp>
        <p:nvGrpSpPr>
          <p:cNvPr id="65" name="Group 64"/>
          <p:cNvGrpSpPr/>
          <p:nvPr/>
        </p:nvGrpSpPr>
        <p:grpSpPr>
          <a:xfrm>
            <a:off x="1117600" y="2573763"/>
            <a:ext cx="10616603" cy="860674"/>
            <a:chOff x="1117600" y="2573763"/>
            <a:chExt cx="10616603" cy="860674"/>
          </a:xfrm>
        </p:grpSpPr>
        <p:sp>
          <p:nvSpPr>
            <p:cNvPr id="10" name="Rectangle 9"/>
            <p:cNvSpPr/>
            <p:nvPr/>
          </p:nvSpPr>
          <p:spPr>
            <a:xfrm>
              <a:off x="1606596" y="2790201"/>
              <a:ext cx="2663097" cy="634020"/>
            </a:xfrm>
            <a:prstGeom prst="rect">
              <a:avLst/>
            </a:prstGeom>
          </p:spPr>
          <p:txBody>
            <a:bodyPr wrap="square">
              <a:spAutoFit/>
            </a:bodyPr>
            <a:lstStyle/>
            <a:p>
              <a:pPr algn="ctr">
                <a:lnSpc>
                  <a:spcPct val="110000"/>
                </a:lnSpc>
              </a:pPr>
              <a:r>
                <a:rPr lang="en-US" sz="3200" b="1" dirty="0"/>
                <a:t>12</a:t>
              </a:r>
              <a:r>
                <a:rPr lang="en-US" sz="2400" b="1" dirty="0"/>
                <a:t> credit hours</a:t>
              </a:r>
            </a:p>
          </p:txBody>
        </p:sp>
        <p:sp>
          <p:nvSpPr>
            <p:cNvPr id="12" name="TextBox 11"/>
            <p:cNvSpPr txBox="1"/>
            <p:nvPr/>
          </p:nvSpPr>
          <p:spPr>
            <a:xfrm>
              <a:off x="4654151" y="2693796"/>
              <a:ext cx="680916" cy="707886"/>
            </a:xfrm>
            <a:prstGeom prst="rect">
              <a:avLst/>
            </a:prstGeom>
            <a:noFill/>
          </p:spPr>
          <p:txBody>
            <a:bodyPr wrap="square" rtlCol="0">
              <a:spAutoFit/>
            </a:bodyPr>
            <a:lstStyle/>
            <a:p>
              <a:r>
                <a:rPr lang="en-US" sz="4000" b="1" dirty="0"/>
                <a:t>X</a:t>
              </a:r>
            </a:p>
          </p:txBody>
        </p:sp>
        <p:sp>
          <p:nvSpPr>
            <p:cNvPr id="13" name="Rectangle 12"/>
            <p:cNvSpPr/>
            <p:nvPr/>
          </p:nvSpPr>
          <p:spPr>
            <a:xfrm>
              <a:off x="5116315" y="2800417"/>
              <a:ext cx="2749552" cy="634020"/>
            </a:xfrm>
            <a:prstGeom prst="rect">
              <a:avLst/>
            </a:prstGeom>
          </p:spPr>
          <p:txBody>
            <a:bodyPr wrap="square">
              <a:spAutoFit/>
            </a:bodyPr>
            <a:lstStyle/>
            <a:p>
              <a:pPr algn="ctr">
                <a:lnSpc>
                  <a:spcPct val="110000"/>
                </a:lnSpc>
              </a:pPr>
              <a:r>
                <a:rPr lang="en-US" sz="3200" b="1" dirty="0"/>
                <a:t>2</a:t>
              </a:r>
              <a:r>
                <a:rPr lang="en-US" sz="2400" b="1" dirty="0"/>
                <a:t> semesters</a:t>
              </a:r>
            </a:p>
          </p:txBody>
        </p:sp>
        <p:grpSp>
          <p:nvGrpSpPr>
            <p:cNvPr id="32" name="Group 31"/>
            <p:cNvGrpSpPr/>
            <p:nvPr/>
          </p:nvGrpSpPr>
          <p:grpSpPr>
            <a:xfrm>
              <a:off x="7934460" y="2858417"/>
              <a:ext cx="627139" cy="543265"/>
              <a:chOff x="7492022" y="2881603"/>
              <a:chExt cx="627139" cy="543265"/>
            </a:xfrm>
          </p:grpSpPr>
          <p:grpSp>
            <p:nvGrpSpPr>
              <p:cNvPr id="20" name="Group 19"/>
              <p:cNvGrpSpPr/>
              <p:nvPr/>
            </p:nvGrpSpPr>
            <p:grpSpPr>
              <a:xfrm>
                <a:off x="7492022" y="3050276"/>
                <a:ext cx="627139" cy="166069"/>
                <a:chOff x="7534210" y="2918406"/>
                <a:chExt cx="627139" cy="166069"/>
              </a:xfrm>
            </p:grpSpPr>
            <p:cxnSp>
              <p:nvCxnSpPr>
                <p:cNvPr id="16" name="Straight Connector 15"/>
                <p:cNvCxnSpPr/>
                <p:nvPr/>
              </p:nvCxnSpPr>
              <p:spPr>
                <a:xfrm>
                  <a:off x="7534210" y="2918406"/>
                  <a:ext cx="62713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34210" y="3084475"/>
                  <a:ext cx="62713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H="1">
                <a:off x="7583056" y="2881603"/>
                <a:ext cx="408574" cy="5432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8652633" y="2800417"/>
              <a:ext cx="3081570" cy="634020"/>
            </a:xfrm>
            <a:prstGeom prst="rect">
              <a:avLst/>
            </a:prstGeom>
          </p:spPr>
          <p:txBody>
            <a:bodyPr wrap="square">
              <a:spAutoFit/>
            </a:bodyPr>
            <a:lstStyle/>
            <a:p>
              <a:pPr algn="ctr">
                <a:lnSpc>
                  <a:spcPct val="110000"/>
                </a:lnSpc>
              </a:pPr>
              <a:r>
                <a:rPr lang="en-US" sz="3200" b="1" dirty="0"/>
                <a:t>30 </a:t>
              </a:r>
              <a:r>
                <a:rPr lang="en-US" sz="2400" b="1" dirty="0"/>
                <a:t>credit hours</a:t>
              </a:r>
            </a:p>
          </p:txBody>
        </p:sp>
        <p:cxnSp>
          <p:nvCxnSpPr>
            <p:cNvPr id="34" name="Straight Connector 33"/>
            <p:cNvCxnSpPr/>
            <p:nvPr/>
          </p:nvCxnSpPr>
          <p:spPr>
            <a:xfrm>
              <a:off x="1117600" y="2573763"/>
              <a:ext cx="102235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28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Groundwork</a:t>
            </a:r>
          </a:p>
        </p:txBody>
      </p:sp>
      <p:sp>
        <p:nvSpPr>
          <p:cNvPr id="4" name="Rectangle 3"/>
          <p:cNvSpPr/>
          <p:nvPr/>
        </p:nvSpPr>
        <p:spPr>
          <a:xfrm>
            <a:off x="6595255" y="2572590"/>
            <a:ext cx="5143200" cy="3120854"/>
          </a:xfrm>
          <a:prstGeom prst="rect">
            <a:avLst/>
          </a:prstGeom>
        </p:spPr>
        <p:txBody>
          <a:bodyPr wrap="square">
            <a:spAutoFit/>
          </a:bodyPr>
          <a:lstStyle/>
          <a:p>
            <a:pPr>
              <a:lnSpc>
                <a:spcPct val="120000"/>
              </a:lnSpc>
            </a:pPr>
            <a:r>
              <a:rPr lang="en-US" sz="2400" dirty="0">
                <a:solidFill>
                  <a:srgbClr val="000000"/>
                </a:solidFill>
                <a:ea typeface="Calibri" panose="020F0502020204030204" pitchFamily="34" charset="0"/>
                <a:cs typeface="Times New Roman" panose="02020603050405020304" pitchFamily="18" charset="0"/>
              </a:rPr>
              <a:t>UMaine undertook a year-long examination of undergraduate retention and graduation in 2013-14, bringing together Academic Affairs and Student Affairs to look closely at our data, practices, and outcomes. </a:t>
            </a:r>
            <a:endParaRPr lang="en-US" sz="2400" dirty="0">
              <a:ea typeface="Calibri" panose="020F0502020204030204" pitchFamily="34" charset="0"/>
              <a:cs typeface="Times New Roman" panose="02020603050405020304" pitchFamily="18" charset="0"/>
            </a:endParaRPr>
          </a:p>
          <a:p>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389">
            <a:off x="1529634" y="1015847"/>
            <a:ext cx="3635055" cy="520491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106" y="1801289"/>
            <a:ext cx="3657917" cy="5243014"/>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73883">
            <a:off x="515306" y="1782583"/>
            <a:ext cx="3659843" cy="5228492"/>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083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“full-time” Status</a:t>
            </a:r>
          </a:p>
        </p:txBody>
      </p:sp>
      <p:sp>
        <p:nvSpPr>
          <p:cNvPr id="4" name="Rectangle 3"/>
          <p:cNvSpPr/>
          <p:nvPr/>
        </p:nvSpPr>
        <p:spPr>
          <a:xfrm>
            <a:off x="6233160" y="2082582"/>
            <a:ext cx="5173394" cy="156966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t>Starting in Fall 2016, we began to prorate </a:t>
            </a:r>
            <a:r>
              <a:rPr lang="en-US" sz="2400" b="1" dirty="0"/>
              <a:t>institutional</a:t>
            </a:r>
            <a:r>
              <a:rPr lang="en-US" sz="2400" dirty="0"/>
              <a:t> aid if students took fewer than 15 credits.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90600"/>
            <a:ext cx="5868863" cy="5882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3" name="TextBox 2">
            <a:extLst>
              <a:ext uri="{FF2B5EF4-FFF2-40B4-BE49-F238E27FC236}">
                <a16:creationId xmlns:a16="http://schemas.microsoft.com/office/drawing/2014/main" id="{3747942B-2708-F144-9BFA-6CAFBEA192F6}"/>
              </a:ext>
            </a:extLst>
          </p:cNvPr>
          <p:cNvSpPr txBox="1"/>
          <p:nvPr/>
        </p:nvSpPr>
        <p:spPr>
          <a:xfrm>
            <a:off x="6233160" y="4345307"/>
            <a:ext cx="4573954" cy="1846659"/>
          </a:xfrm>
          <a:prstGeom prst="rect">
            <a:avLst/>
          </a:prstGeom>
          <a:noFill/>
        </p:spPr>
        <p:txBody>
          <a:bodyPr wrap="square" rtlCol="0">
            <a:spAutoFit/>
          </a:bodyPr>
          <a:lstStyle/>
          <a:p>
            <a:pPr marL="285750" indent="-285750">
              <a:buFont typeface="Arial" panose="020B0604020202020204" pitchFamily="34" charset="0"/>
              <a:buChar char="•"/>
            </a:pPr>
            <a:r>
              <a:rPr lang="en-US" sz="2400" dirty="0"/>
              <a:t>Students may apply the “lost” aid to the cost of the subsequent summer’s tuition and fees.</a:t>
            </a:r>
          </a:p>
          <a:p>
            <a:endParaRPr lang="en-US" dirty="0"/>
          </a:p>
        </p:txBody>
      </p:sp>
    </p:spTree>
    <p:extLst>
      <p:ext uri="{BB962C8B-B14F-4D97-AF65-F5344CB8AC3E}">
        <p14:creationId xmlns:p14="http://schemas.microsoft.com/office/powerpoint/2010/main" val="198314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265" t="-1297" r="19329" b="1297"/>
          <a:stretch/>
        </p:blipFill>
        <p:spPr>
          <a:xfrm>
            <a:off x="-57150" y="901700"/>
            <a:ext cx="12382500" cy="5956300"/>
          </a:xfrm>
          <a:prstGeom prst="rect">
            <a:avLst/>
          </a:prstGeom>
        </p:spPr>
      </p:pic>
      <p:grpSp>
        <p:nvGrpSpPr>
          <p:cNvPr id="27" name="Group 26"/>
          <p:cNvGrpSpPr/>
          <p:nvPr/>
        </p:nvGrpSpPr>
        <p:grpSpPr>
          <a:xfrm>
            <a:off x="4766233" y="1706321"/>
            <a:ext cx="3255819" cy="4569323"/>
            <a:chOff x="760412" y="1066800"/>
            <a:chExt cx="3581401" cy="1632860"/>
          </a:xfrm>
        </p:grpSpPr>
        <p:sp>
          <p:nvSpPr>
            <p:cNvPr id="28" name="Rounded Rectangle 27"/>
            <p:cNvSpPr/>
            <p:nvPr/>
          </p:nvSpPr>
          <p:spPr>
            <a:xfrm>
              <a:off x="760412" y="1066800"/>
              <a:ext cx="3581401" cy="1626326"/>
            </a:xfrm>
            <a:prstGeom prst="roundRect">
              <a:avLst>
                <a:gd name="adj" fmla="val 7296"/>
              </a:avLst>
            </a:prstGeom>
            <a:solidFill>
              <a:srgbClr val="FFFFFF">
                <a:alpha val="74902"/>
              </a:srgbClr>
            </a:solidFill>
            <a:ln>
              <a:noFill/>
            </a:ln>
            <a:effectLst>
              <a:outerShdw blurRad="139700" dist="50800" dir="2700000" algn="tl" rotWithShape="0">
                <a:prstClr val="black">
                  <a:alpha val="32000"/>
                </a:prstClr>
              </a:outerShdw>
            </a:effectLst>
            <a:scene3d>
              <a:camera prst="orthographicFront"/>
              <a:lightRig rig="threePt" dir="t"/>
            </a:scene3d>
            <a:sp3d contourW="12700">
              <a:bevelT w="38100" h="38100"/>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274320" tIns="155448" rIns="274320" rtlCol="0" anchor="t" anchorCtr="0"/>
            <a:lstStyle/>
            <a:p>
              <a:endParaRPr lang="en-US" sz="1800" dirty="0">
                <a:solidFill>
                  <a:schemeClr val="tx1">
                    <a:lumMod val="75000"/>
                    <a:lumOff val="25000"/>
                  </a:schemeClr>
                </a:solidFill>
                <a:latin typeface="Arial" pitchFamily="34" charset="0"/>
                <a:cs typeface="Arial" pitchFamily="34" charset="0"/>
              </a:endParaRPr>
            </a:p>
          </p:txBody>
        </p:sp>
        <p:sp>
          <p:nvSpPr>
            <p:cNvPr id="29" name="Rectangle 28"/>
            <p:cNvSpPr/>
            <p:nvPr/>
          </p:nvSpPr>
          <p:spPr>
            <a:xfrm>
              <a:off x="783190" y="1515293"/>
              <a:ext cx="3558623" cy="1184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28600" rIns="274320" bIns="274320" rtlCol="0" anchor="t" anchorCtr="0"/>
            <a:lstStyle/>
            <a:p>
              <a:endParaRPr lang="en-US" sz="1800" kern="0" dirty="0">
                <a:solidFill>
                  <a:schemeClr val="tx1">
                    <a:lumMod val="75000"/>
                    <a:lumOff val="25000"/>
                  </a:schemeClr>
                </a:solidFill>
                <a:latin typeface="Arial" pitchFamily="34" charset="0"/>
                <a:cs typeface="Arial" pitchFamily="34" charset="0"/>
              </a:endParaRPr>
            </a:p>
          </p:txBody>
        </p:sp>
      </p:grpSp>
      <p:grpSp>
        <p:nvGrpSpPr>
          <p:cNvPr id="6" name="Group 5"/>
          <p:cNvGrpSpPr/>
          <p:nvPr/>
        </p:nvGrpSpPr>
        <p:grpSpPr>
          <a:xfrm>
            <a:off x="1020335" y="1706321"/>
            <a:ext cx="3255819" cy="4569323"/>
            <a:chOff x="760412" y="1066800"/>
            <a:chExt cx="3581401" cy="1632860"/>
          </a:xfrm>
          <a:solidFill>
            <a:srgbClr val="FFFFFF">
              <a:alpha val="74902"/>
            </a:srgbClr>
          </a:solidFill>
        </p:grpSpPr>
        <p:sp>
          <p:nvSpPr>
            <p:cNvPr id="7" name="Rounded Rectangle 6"/>
            <p:cNvSpPr/>
            <p:nvPr/>
          </p:nvSpPr>
          <p:spPr>
            <a:xfrm>
              <a:off x="760412" y="1066800"/>
              <a:ext cx="3581401" cy="1626326"/>
            </a:xfrm>
            <a:prstGeom prst="roundRect">
              <a:avLst>
                <a:gd name="adj" fmla="val 7296"/>
              </a:avLst>
            </a:prstGeom>
            <a:grpFill/>
            <a:ln>
              <a:noFill/>
            </a:ln>
            <a:effectLst>
              <a:outerShdw blurRad="139700" dist="50800" dir="2700000" algn="tl" rotWithShape="0">
                <a:prstClr val="black">
                  <a:alpha val="32000"/>
                </a:prstClr>
              </a:outerShdw>
            </a:effectLst>
            <a:scene3d>
              <a:camera prst="orthographicFront"/>
              <a:lightRig rig="threePt" dir="t"/>
            </a:scene3d>
            <a:sp3d contourW="12700">
              <a:bevelT w="38100" h="38100"/>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274320" tIns="155448" rIns="274320" rtlCol="0" anchor="t" anchorCtr="0"/>
            <a:lstStyle/>
            <a:p>
              <a:endParaRPr lang="en-US" sz="1800" dirty="0">
                <a:solidFill>
                  <a:schemeClr val="tx1">
                    <a:lumMod val="75000"/>
                    <a:lumOff val="25000"/>
                  </a:schemeClr>
                </a:solidFill>
                <a:latin typeface="Arial" pitchFamily="34" charset="0"/>
                <a:cs typeface="Arial" pitchFamily="34" charset="0"/>
              </a:endParaRPr>
            </a:p>
          </p:txBody>
        </p:sp>
        <p:sp>
          <p:nvSpPr>
            <p:cNvPr id="8" name="Rectangle 7"/>
            <p:cNvSpPr/>
            <p:nvPr/>
          </p:nvSpPr>
          <p:spPr>
            <a:xfrm>
              <a:off x="783190" y="1515293"/>
              <a:ext cx="3558623" cy="1184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28600" rIns="274320" bIns="274320" rtlCol="0" anchor="t" anchorCtr="0"/>
            <a:lstStyle/>
            <a:p>
              <a:endParaRPr lang="en-US" sz="1800" kern="0" dirty="0">
                <a:solidFill>
                  <a:schemeClr val="tx1">
                    <a:lumMod val="75000"/>
                    <a:lumOff val="25000"/>
                  </a:schemeClr>
                </a:solidFill>
                <a:latin typeface="Arial" pitchFamily="34" charset="0"/>
                <a:cs typeface="Arial" pitchFamily="34" charset="0"/>
              </a:endParaRPr>
            </a:p>
          </p:txBody>
        </p:sp>
      </p:grpSp>
      <p:grpSp>
        <p:nvGrpSpPr>
          <p:cNvPr id="21" name="Group 20"/>
          <p:cNvGrpSpPr/>
          <p:nvPr/>
        </p:nvGrpSpPr>
        <p:grpSpPr>
          <a:xfrm>
            <a:off x="8446919" y="1706321"/>
            <a:ext cx="3255819" cy="4569323"/>
            <a:chOff x="760412" y="1066800"/>
            <a:chExt cx="3581401" cy="1632860"/>
          </a:xfrm>
        </p:grpSpPr>
        <p:sp>
          <p:nvSpPr>
            <p:cNvPr id="22" name="Rounded Rectangle 21"/>
            <p:cNvSpPr/>
            <p:nvPr/>
          </p:nvSpPr>
          <p:spPr>
            <a:xfrm>
              <a:off x="760412" y="1066800"/>
              <a:ext cx="3581401" cy="1626326"/>
            </a:xfrm>
            <a:prstGeom prst="roundRect">
              <a:avLst>
                <a:gd name="adj" fmla="val 7296"/>
              </a:avLst>
            </a:prstGeom>
            <a:solidFill>
              <a:srgbClr val="FFFFFF">
                <a:alpha val="74902"/>
              </a:srgbClr>
            </a:solidFill>
            <a:ln>
              <a:noFill/>
            </a:ln>
            <a:effectLst>
              <a:outerShdw blurRad="139700" dist="50800" dir="2700000" algn="tl" rotWithShape="0">
                <a:prstClr val="black">
                  <a:alpha val="32000"/>
                </a:prstClr>
              </a:outerShdw>
            </a:effectLst>
            <a:scene3d>
              <a:camera prst="orthographicFront"/>
              <a:lightRig rig="threePt" dir="t"/>
            </a:scene3d>
            <a:sp3d contourW="12700">
              <a:bevelT w="38100" h="38100"/>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274320" tIns="155448" rIns="274320" rtlCol="0" anchor="t" anchorCtr="0"/>
            <a:lstStyle/>
            <a:p>
              <a:endParaRPr lang="en-US" sz="1800" dirty="0">
                <a:solidFill>
                  <a:schemeClr val="tx1">
                    <a:lumMod val="75000"/>
                    <a:lumOff val="25000"/>
                  </a:schemeClr>
                </a:solidFill>
                <a:latin typeface="Arial" pitchFamily="34" charset="0"/>
                <a:cs typeface="Arial" pitchFamily="34" charset="0"/>
              </a:endParaRPr>
            </a:p>
          </p:txBody>
        </p:sp>
        <p:sp>
          <p:nvSpPr>
            <p:cNvPr id="23" name="Rectangle 22"/>
            <p:cNvSpPr/>
            <p:nvPr/>
          </p:nvSpPr>
          <p:spPr>
            <a:xfrm>
              <a:off x="783190" y="1515293"/>
              <a:ext cx="3558623" cy="1184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28600" rIns="274320" bIns="274320" rtlCol="0" anchor="t" anchorCtr="0"/>
            <a:lstStyle/>
            <a:p>
              <a:endParaRPr lang="en-US" sz="1800" kern="0" dirty="0">
                <a:solidFill>
                  <a:schemeClr val="tx1">
                    <a:lumMod val="75000"/>
                    <a:lumOff val="25000"/>
                  </a:schemeClr>
                </a:solidFill>
                <a:latin typeface="Arial" pitchFamily="34" charset="0"/>
                <a:cs typeface="Arial" pitchFamily="34" charset="0"/>
              </a:endParaRPr>
            </a:p>
          </p:txBody>
        </p:sp>
      </p:grpSp>
      <p:sp>
        <p:nvSpPr>
          <p:cNvPr id="2" name="Title 1"/>
          <p:cNvSpPr>
            <a:spLocks noGrp="1"/>
          </p:cNvSpPr>
          <p:nvPr>
            <p:ph type="title"/>
          </p:nvPr>
        </p:nvSpPr>
        <p:spPr/>
        <p:txBody>
          <a:bodyPr/>
          <a:lstStyle/>
          <a:p>
            <a:r>
              <a:rPr lang="en-US" dirty="0"/>
              <a:t>Think 30: Preliminary Outcomes</a:t>
            </a:r>
          </a:p>
        </p:txBody>
      </p:sp>
      <p:sp>
        <p:nvSpPr>
          <p:cNvPr id="11" name="TextBox 10"/>
          <p:cNvSpPr txBox="1"/>
          <p:nvPr/>
        </p:nvSpPr>
        <p:spPr>
          <a:xfrm>
            <a:off x="8526213" y="3116448"/>
            <a:ext cx="3197232" cy="2308324"/>
          </a:xfrm>
          <a:prstGeom prst="rect">
            <a:avLst/>
          </a:prstGeom>
          <a:noFill/>
        </p:spPr>
        <p:txBody>
          <a:bodyPr wrap="square" rtlCol="0">
            <a:spAutoFit/>
          </a:bodyPr>
          <a:lstStyle/>
          <a:p>
            <a:r>
              <a:rPr lang="en-US" sz="2400" dirty="0"/>
              <a:t>The percentage who had attempted 30 or more credits in their second year credits rose 10 percentage points. </a:t>
            </a:r>
          </a:p>
        </p:txBody>
      </p:sp>
      <p:sp>
        <p:nvSpPr>
          <p:cNvPr id="12" name="TextBox 11"/>
          <p:cNvSpPr txBox="1"/>
          <p:nvPr/>
        </p:nvSpPr>
        <p:spPr>
          <a:xfrm>
            <a:off x="1181695" y="1991053"/>
            <a:ext cx="2739185" cy="954107"/>
          </a:xfrm>
          <a:prstGeom prst="rect">
            <a:avLst/>
          </a:prstGeom>
          <a:noFill/>
        </p:spPr>
        <p:txBody>
          <a:bodyPr wrap="square" rtlCol="0">
            <a:spAutoFit/>
          </a:bodyPr>
          <a:lstStyle/>
          <a:p>
            <a:pPr algn="ctr"/>
            <a:r>
              <a:rPr lang="en-US" sz="2800" b="1" dirty="0"/>
              <a:t>First-time Students</a:t>
            </a:r>
          </a:p>
        </p:txBody>
      </p:sp>
      <p:sp>
        <p:nvSpPr>
          <p:cNvPr id="16" name="TextBox 15"/>
          <p:cNvSpPr txBox="1"/>
          <p:nvPr/>
        </p:nvSpPr>
        <p:spPr>
          <a:xfrm>
            <a:off x="4955641" y="1706321"/>
            <a:ext cx="2669043" cy="1384995"/>
          </a:xfrm>
          <a:prstGeom prst="rect">
            <a:avLst/>
          </a:prstGeom>
          <a:noFill/>
        </p:spPr>
        <p:txBody>
          <a:bodyPr wrap="square" rtlCol="0">
            <a:spAutoFit/>
          </a:bodyPr>
          <a:lstStyle/>
          <a:p>
            <a:pPr algn="ctr"/>
            <a:r>
              <a:rPr lang="en-US" sz="2800" b="1" dirty="0"/>
              <a:t>2nd Year Returning</a:t>
            </a:r>
          </a:p>
          <a:p>
            <a:pPr algn="ctr"/>
            <a:r>
              <a:rPr lang="en-US" sz="2800" b="1" dirty="0"/>
              <a:t>Students</a:t>
            </a:r>
          </a:p>
        </p:txBody>
      </p:sp>
      <p:sp>
        <p:nvSpPr>
          <p:cNvPr id="17" name="TextBox 16"/>
          <p:cNvSpPr txBox="1"/>
          <p:nvPr/>
        </p:nvSpPr>
        <p:spPr>
          <a:xfrm>
            <a:off x="8893910" y="1688037"/>
            <a:ext cx="2361835" cy="1384995"/>
          </a:xfrm>
          <a:prstGeom prst="rect">
            <a:avLst/>
          </a:prstGeom>
          <a:noFill/>
        </p:spPr>
        <p:txBody>
          <a:bodyPr wrap="square" rtlCol="0">
            <a:spAutoFit/>
          </a:bodyPr>
          <a:lstStyle/>
          <a:p>
            <a:pPr algn="ctr"/>
            <a:r>
              <a:rPr lang="en-US" sz="2800" b="1" dirty="0"/>
              <a:t>3rd  Year Returning</a:t>
            </a:r>
          </a:p>
          <a:p>
            <a:pPr algn="ctr"/>
            <a:r>
              <a:rPr lang="en-US" sz="2800" b="1" dirty="0"/>
              <a:t>Students</a:t>
            </a:r>
          </a:p>
        </p:txBody>
      </p:sp>
      <p:sp>
        <p:nvSpPr>
          <p:cNvPr id="24" name="Rectangle 23"/>
          <p:cNvSpPr/>
          <p:nvPr/>
        </p:nvSpPr>
        <p:spPr>
          <a:xfrm>
            <a:off x="1181695" y="3073032"/>
            <a:ext cx="2953806" cy="2498376"/>
          </a:xfrm>
          <a:prstGeom prst="rect">
            <a:avLst/>
          </a:prstGeom>
        </p:spPr>
        <p:txBody>
          <a:bodyPr wrap="square">
            <a:spAutoFit/>
          </a:bodyPr>
          <a:lstStyle/>
          <a:p>
            <a:pPr>
              <a:lnSpc>
                <a:spcPct val="110000"/>
              </a:lnSpc>
            </a:pPr>
            <a:r>
              <a:rPr lang="en-US" sz="2400" dirty="0"/>
              <a:t>83% of first time, full time students attempted 15 or more credits in their first semester, up 23 percentage points.</a:t>
            </a:r>
          </a:p>
        </p:txBody>
      </p:sp>
      <p:sp>
        <p:nvSpPr>
          <p:cNvPr id="25" name="Rectangle 24"/>
          <p:cNvSpPr/>
          <p:nvPr/>
        </p:nvSpPr>
        <p:spPr>
          <a:xfrm>
            <a:off x="4895763" y="3176714"/>
            <a:ext cx="3028545" cy="2092111"/>
          </a:xfrm>
          <a:prstGeom prst="rect">
            <a:avLst/>
          </a:prstGeom>
          <a:noFill/>
        </p:spPr>
        <p:txBody>
          <a:bodyPr wrap="square">
            <a:spAutoFit/>
          </a:bodyPr>
          <a:lstStyle/>
          <a:p>
            <a:pPr>
              <a:lnSpc>
                <a:spcPct val="110000"/>
              </a:lnSpc>
            </a:pPr>
            <a:r>
              <a:rPr lang="en-US" sz="2400" dirty="0"/>
              <a:t>Full-time cohort, 74% began the year with 30 or more credits, up nine percentage points.</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3" name="TextBox 2">
            <a:extLst>
              <a:ext uri="{FF2B5EF4-FFF2-40B4-BE49-F238E27FC236}">
                <a16:creationId xmlns:a16="http://schemas.microsoft.com/office/drawing/2014/main" id="{8B5BCFC5-FF37-8748-9ACF-17734EFC0863}"/>
              </a:ext>
            </a:extLst>
          </p:cNvPr>
          <p:cNvSpPr txBox="1"/>
          <p:nvPr/>
        </p:nvSpPr>
        <p:spPr>
          <a:xfrm>
            <a:off x="4578551" y="6354117"/>
            <a:ext cx="4617756" cy="523220"/>
          </a:xfrm>
          <a:prstGeom prst="rect">
            <a:avLst/>
          </a:prstGeom>
          <a:noFill/>
        </p:spPr>
        <p:txBody>
          <a:bodyPr wrap="square" rtlCol="0">
            <a:spAutoFit/>
          </a:bodyPr>
          <a:lstStyle/>
          <a:p>
            <a:r>
              <a:rPr lang="en-US" sz="2800" dirty="0">
                <a:solidFill>
                  <a:schemeClr val="bg1"/>
                </a:solidFill>
              </a:rPr>
              <a:t>Fall 2015 versus Fall 2018</a:t>
            </a:r>
          </a:p>
        </p:txBody>
      </p:sp>
    </p:spTree>
    <p:extLst>
      <p:ext uri="{BB962C8B-B14F-4D97-AF65-F5344CB8AC3E}">
        <p14:creationId xmlns:p14="http://schemas.microsoft.com/office/powerpoint/2010/main" val="1464650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6091" y="63954"/>
            <a:ext cx="10342139" cy="1325563"/>
          </a:xfrm>
        </p:spPr>
        <p:txBody>
          <a:bodyPr/>
          <a:lstStyle/>
          <a:p>
            <a:r>
              <a:rPr lang="en-US" dirty="0"/>
              <a:t>Preliminary Outcomes: Four Year Graduation</a:t>
            </a:r>
          </a:p>
        </p:txBody>
      </p:sp>
      <p:sp>
        <p:nvSpPr>
          <p:cNvPr id="2" name="Slide Number Placeholder 1"/>
          <p:cNvSpPr>
            <a:spLocks noGrp="1"/>
          </p:cNvSpPr>
          <p:nvPr>
            <p:ph type="sldNum" sz="quarter" idx="4294967295"/>
          </p:nvPr>
        </p:nvSpPr>
        <p:spPr>
          <a:xfrm>
            <a:off x="9448800" y="19050"/>
            <a:ext cx="2743200" cy="365125"/>
          </a:xfrm>
          <a:prstGeom prst="rect">
            <a:avLst/>
          </a:prstGeom>
        </p:spPr>
        <p:txBody>
          <a:bodyPr/>
          <a:lstStyle/>
          <a:p>
            <a:fld id="{456FE172-F02C-47B6-8249-D1FC3939E5C6}" type="slidenum">
              <a:rPr lang="en-US" smtClean="0"/>
              <a:t>22</a:t>
            </a:fld>
            <a:endParaRPr lang="en-US" dirty="0"/>
          </a:p>
        </p:txBody>
      </p:sp>
      <p:sp>
        <p:nvSpPr>
          <p:cNvPr id="8" name="Freeform 7"/>
          <p:cNvSpPr/>
          <p:nvPr/>
        </p:nvSpPr>
        <p:spPr>
          <a:xfrm>
            <a:off x="3761322" y="2073702"/>
            <a:ext cx="6131630" cy="4071716"/>
          </a:xfrm>
          <a:custGeom>
            <a:avLst/>
            <a:gdLst>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80160 h 4217670"/>
              <a:gd name="connsiteX4" fmla="*/ 2103120 w 11612880"/>
              <a:gd name="connsiteY4" fmla="*/ 1405890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80160 h 4217670"/>
              <a:gd name="connsiteX4" fmla="*/ 2093595 w 11612880"/>
              <a:gd name="connsiteY4" fmla="*/ 1377315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28875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86025 w 11612880"/>
              <a:gd name="connsiteY5" fmla="*/ 1560195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26047"/>
              <a:gd name="connsiteY0" fmla="*/ 1200620 h 4217670"/>
              <a:gd name="connsiteX1" fmla="*/ 950427 w 11626047"/>
              <a:gd name="connsiteY1" fmla="*/ 1062990 h 4217670"/>
              <a:gd name="connsiteX2" fmla="*/ 1396197 w 11626047"/>
              <a:gd name="connsiteY2" fmla="*/ 1268730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1396197 w 11626047"/>
              <a:gd name="connsiteY2" fmla="*/ 1268730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576319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576319 w 11626047"/>
              <a:gd name="connsiteY21" fmla="*/ 742950 h 4217670"/>
              <a:gd name="connsiteX22" fmla="*/ 9941354 w 11626047"/>
              <a:gd name="connsiteY22" fmla="*/ 414768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0963107 w 11626047"/>
              <a:gd name="connsiteY24" fmla="*/ 230792 h 4242722"/>
              <a:gd name="connsiteX25" fmla="*/ 11351727 w 11626047"/>
              <a:gd name="connsiteY25" fmla="*/ 25052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226437 w 11626047"/>
              <a:gd name="connsiteY24" fmla="*/ 318474 h 4242722"/>
              <a:gd name="connsiteX25" fmla="*/ 11351727 w 11626047"/>
              <a:gd name="connsiteY25" fmla="*/ 25052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226437 w 11626047"/>
              <a:gd name="connsiteY24" fmla="*/ 31847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15221 w 11626047"/>
              <a:gd name="connsiteY7" fmla="*/ 1547434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15221 w 11626047"/>
              <a:gd name="connsiteY7" fmla="*/ 1547434 h 4242722"/>
              <a:gd name="connsiteX8" fmla="*/ 3382841 w 11626047"/>
              <a:gd name="connsiteY8" fmla="*/ 1166956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40231 w 11612880"/>
              <a:gd name="connsiteY0" fmla="*/ 1200272 h 4242722"/>
              <a:gd name="connsiteX1" fmla="*/ 502764 w 11612880"/>
              <a:gd name="connsiteY1" fmla="*/ 1088042 h 4242722"/>
              <a:gd name="connsiteX2" fmla="*/ 909035 w 11612880"/>
              <a:gd name="connsiteY2" fmla="*/ 1331360 h 4242722"/>
              <a:gd name="connsiteX3" fmla="*/ 1334408 w 11612880"/>
              <a:gd name="connsiteY3" fmla="*/ 1276637 h 4242722"/>
              <a:gd name="connsiteX4" fmla="*/ 1698599 w 11612880"/>
              <a:gd name="connsiteY4" fmla="*/ 1414893 h 4242722"/>
              <a:gd name="connsiteX5" fmla="*/ 2117363 w 11612880"/>
              <a:gd name="connsiteY5" fmla="*/ 1635351 h 4242722"/>
              <a:gd name="connsiteX6" fmla="*/ 2472198 w 11612880"/>
              <a:gd name="connsiteY6" fmla="*/ 1524574 h 4242722"/>
              <a:gd name="connsiteX7" fmla="*/ 2902054 w 11612880"/>
              <a:gd name="connsiteY7" fmla="*/ 1547434 h 4242722"/>
              <a:gd name="connsiteX8" fmla="*/ 3369674 w 11612880"/>
              <a:gd name="connsiteY8" fmla="*/ 1166956 h 4242722"/>
              <a:gd name="connsiteX9" fmla="*/ 3773197 w 11612880"/>
              <a:gd name="connsiteY9" fmla="*/ 1177290 h 4242722"/>
              <a:gd name="connsiteX10" fmla="*/ 4173247 w 11612880"/>
              <a:gd name="connsiteY10" fmla="*/ 1386318 h 4242722"/>
              <a:gd name="connsiteX11" fmla="*/ 4644339 w 11612880"/>
              <a:gd name="connsiteY11" fmla="*/ 1076612 h 4242722"/>
              <a:gd name="connsiteX12" fmla="*/ 4988249 w 11612880"/>
              <a:gd name="connsiteY12" fmla="*/ 996602 h 4242722"/>
              <a:gd name="connsiteX13" fmla="*/ 5393508 w 11612880"/>
              <a:gd name="connsiteY13" fmla="*/ 1292686 h 4242722"/>
              <a:gd name="connsiteX14" fmla="*/ 5811935 w 11612880"/>
              <a:gd name="connsiteY14" fmla="*/ 638984 h 4242722"/>
              <a:gd name="connsiteX15" fmla="*/ 6277818 w 11612880"/>
              <a:gd name="connsiteY15" fmla="*/ 870872 h 4242722"/>
              <a:gd name="connsiteX16" fmla="*/ 6697980 w 11612880"/>
              <a:gd name="connsiteY16" fmla="*/ 653702 h 4242722"/>
              <a:gd name="connsiteX17" fmla="*/ 7486650 w 11612880"/>
              <a:gd name="connsiteY17" fmla="*/ 665132 h 4242722"/>
              <a:gd name="connsiteX18" fmla="*/ 7875270 w 11612880"/>
              <a:gd name="connsiteY18" fmla="*/ 459392 h 4242722"/>
              <a:gd name="connsiteX19" fmla="*/ 8641080 w 11612880"/>
              <a:gd name="connsiteY19" fmla="*/ 436532 h 4242722"/>
              <a:gd name="connsiteX20" fmla="*/ 9108699 w 11612880"/>
              <a:gd name="connsiteY20" fmla="*/ 345092 h 4242722"/>
              <a:gd name="connsiteX21" fmla="*/ 9563152 w 11612880"/>
              <a:gd name="connsiteY21" fmla="*/ 768002 h 4242722"/>
              <a:gd name="connsiteX22" fmla="*/ 9928187 w 11612880"/>
              <a:gd name="connsiteY22" fmla="*/ 439820 h 4242722"/>
              <a:gd name="connsiteX23" fmla="*/ 10794845 w 11612880"/>
              <a:gd name="connsiteY23" fmla="*/ 0 h 4242722"/>
              <a:gd name="connsiteX24" fmla="*/ 11160604 w 11612880"/>
              <a:gd name="connsiteY24" fmla="*/ 193214 h 4242722"/>
              <a:gd name="connsiteX25" fmla="*/ 11575558 w 11612880"/>
              <a:gd name="connsiteY25" fmla="*/ 37578 h 4242722"/>
              <a:gd name="connsiteX26" fmla="*/ 11612880 w 11612880"/>
              <a:gd name="connsiteY26" fmla="*/ 47912 h 4242722"/>
              <a:gd name="connsiteX27" fmla="*/ 11612880 w 11612880"/>
              <a:gd name="connsiteY27" fmla="*/ 4242722 h 4242722"/>
              <a:gd name="connsiteX28" fmla="*/ 0 w 11612880"/>
              <a:gd name="connsiteY28" fmla="*/ 4242722 h 4242722"/>
              <a:gd name="connsiteX29" fmla="*/ 40231 w 11612880"/>
              <a:gd name="connsiteY29" fmla="*/ 1200272 h 4242722"/>
              <a:gd name="connsiteX0" fmla="*/ 0 w 11572649"/>
              <a:gd name="connsiteY0" fmla="*/ 1200272 h 4242722"/>
              <a:gd name="connsiteX1" fmla="*/ 462533 w 11572649"/>
              <a:gd name="connsiteY1" fmla="*/ 1088042 h 4242722"/>
              <a:gd name="connsiteX2" fmla="*/ 868804 w 11572649"/>
              <a:gd name="connsiteY2" fmla="*/ 1331360 h 4242722"/>
              <a:gd name="connsiteX3" fmla="*/ 1294177 w 11572649"/>
              <a:gd name="connsiteY3" fmla="*/ 1276637 h 4242722"/>
              <a:gd name="connsiteX4" fmla="*/ 1658368 w 11572649"/>
              <a:gd name="connsiteY4" fmla="*/ 1414893 h 4242722"/>
              <a:gd name="connsiteX5" fmla="*/ 2077132 w 11572649"/>
              <a:gd name="connsiteY5" fmla="*/ 1635351 h 4242722"/>
              <a:gd name="connsiteX6" fmla="*/ 2431967 w 11572649"/>
              <a:gd name="connsiteY6" fmla="*/ 1524574 h 4242722"/>
              <a:gd name="connsiteX7" fmla="*/ 2861823 w 11572649"/>
              <a:gd name="connsiteY7" fmla="*/ 1547434 h 4242722"/>
              <a:gd name="connsiteX8" fmla="*/ 3329443 w 11572649"/>
              <a:gd name="connsiteY8" fmla="*/ 1166956 h 4242722"/>
              <a:gd name="connsiteX9" fmla="*/ 3732966 w 11572649"/>
              <a:gd name="connsiteY9" fmla="*/ 1177290 h 4242722"/>
              <a:gd name="connsiteX10" fmla="*/ 4133016 w 11572649"/>
              <a:gd name="connsiteY10" fmla="*/ 1386318 h 4242722"/>
              <a:gd name="connsiteX11" fmla="*/ 4604108 w 11572649"/>
              <a:gd name="connsiteY11" fmla="*/ 1076612 h 4242722"/>
              <a:gd name="connsiteX12" fmla="*/ 4948018 w 11572649"/>
              <a:gd name="connsiteY12" fmla="*/ 996602 h 4242722"/>
              <a:gd name="connsiteX13" fmla="*/ 5353277 w 11572649"/>
              <a:gd name="connsiteY13" fmla="*/ 1292686 h 4242722"/>
              <a:gd name="connsiteX14" fmla="*/ 5771704 w 11572649"/>
              <a:gd name="connsiteY14" fmla="*/ 638984 h 4242722"/>
              <a:gd name="connsiteX15" fmla="*/ 6237587 w 11572649"/>
              <a:gd name="connsiteY15" fmla="*/ 870872 h 4242722"/>
              <a:gd name="connsiteX16" fmla="*/ 6657749 w 11572649"/>
              <a:gd name="connsiteY16" fmla="*/ 653702 h 4242722"/>
              <a:gd name="connsiteX17" fmla="*/ 7446419 w 11572649"/>
              <a:gd name="connsiteY17" fmla="*/ 665132 h 4242722"/>
              <a:gd name="connsiteX18" fmla="*/ 7835039 w 11572649"/>
              <a:gd name="connsiteY18" fmla="*/ 459392 h 4242722"/>
              <a:gd name="connsiteX19" fmla="*/ 8600849 w 11572649"/>
              <a:gd name="connsiteY19" fmla="*/ 436532 h 4242722"/>
              <a:gd name="connsiteX20" fmla="*/ 9068468 w 11572649"/>
              <a:gd name="connsiteY20" fmla="*/ 345092 h 4242722"/>
              <a:gd name="connsiteX21" fmla="*/ 9522921 w 11572649"/>
              <a:gd name="connsiteY21" fmla="*/ 768002 h 4242722"/>
              <a:gd name="connsiteX22" fmla="*/ 9887956 w 11572649"/>
              <a:gd name="connsiteY22" fmla="*/ 439820 h 4242722"/>
              <a:gd name="connsiteX23" fmla="*/ 10754614 w 11572649"/>
              <a:gd name="connsiteY23" fmla="*/ 0 h 4242722"/>
              <a:gd name="connsiteX24" fmla="*/ 11120373 w 11572649"/>
              <a:gd name="connsiteY24" fmla="*/ 193214 h 4242722"/>
              <a:gd name="connsiteX25" fmla="*/ 11535327 w 11572649"/>
              <a:gd name="connsiteY25" fmla="*/ 37578 h 4242722"/>
              <a:gd name="connsiteX26" fmla="*/ 11572649 w 11572649"/>
              <a:gd name="connsiteY26" fmla="*/ 47912 h 4242722"/>
              <a:gd name="connsiteX27" fmla="*/ 11572649 w 11572649"/>
              <a:gd name="connsiteY27" fmla="*/ 4242722 h 4242722"/>
              <a:gd name="connsiteX28" fmla="*/ 30965 w 11572649"/>
              <a:gd name="connsiteY28" fmla="*/ 4225789 h 4242722"/>
              <a:gd name="connsiteX29" fmla="*/ 0 w 11572649"/>
              <a:gd name="connsiteY29" fmla="*/ 1200272 h 4242722"/>
              <a:gd name="connsiteX0" fmla="*/ 0 w 11572649"/>
              <a:gd name="connsiteY0" fmla="*/ 1200272 h 4242722"/>
              <a:gd name="connsiteX1" fmla="*/ 462533 w 11572649"/>
              <a:gd name="connsiteY1" fmla="*/ 1088042 h 4242722"/>
              <a:gd name="connsiteX2" fmla="*/ 868804 w 11572649"/>
              <a:gd name="connsiteY2" fmla="*/ 1331360 h 4242722"/>
              <a:gd name="connsiteX3" fmla="*/ 1294177 w 11572649"/>
              <a:gd name="connsiteY3" fmla="*/ 1276637 h 4242722"/>
              <a:gd name="connsiteX4" fmla="*/ 1658368 w 11572649"/>
              <a:gd name="connsiteY4" fmla="*/ 1414893 h 4242722"/>
              <a:gd name="connsiteX5" fmla="*/ 2077132 w 11572649"/>
              <a:gd name="connsiteY5" fmla="*/ 1635351 h 4242722"/>
              <a:gd name="connsiteX6" fmla="*/ 2431967 w 11572649"/>
              <a:gd name="connsiteY6" fmla="*/ 1524574 h 4242722"/>
              <a:gd name="connsiteX7" fmla="*/ 2861823 w 11572649"/>
              <a:gd name="connsiteY7" fmla="*/ 1547434 h 4242722"/>
              <a:gd name="connsiteX8" fmla="*/ 3329443 w 11572649"/>
              <a:gd name="connsiteY8" fmla="*/ 1166956 h 4242722"/>
              <a:gd name="connsiteX9" fmla="*/ 3732966 w 11572649"/>
              <a:gd name="connsiteY9" fmla="*/ 1177290 h 4242722"/>
              <a:gd name="connsiteX10" fmla="*/ 4133016 w 11572649"/>
              <a:gd name="connsiteY10" fmla="*/ 1386318 h 4242722"/>
              <a:gd name="connsiteX11" fmla="*/ 4604108 w 11572649"/>
              <a:gd name="connsiteY11" fmla="*/ 1076612 h 4242722"/>
              <a:gd name="connsiteX12" fmla="*/ 4948018 w 11572649"/>
              <a:gd name="connsiteY12" fmla="*/ 996602 h 4242722"/>
              <a:gd name="connsiteX13" fmla="*/ 5353277 w 11572649"/>
              <a:gd name="connsiteY13" fmla="*/ 1292686 h 4242722"/>
              <a:gd name="connsiteX14" fmla="*/ 5771704 w 11572649"/>
              <a:gd name="connsiteY14" fmla="*/ 638984 h 4242722"/>
              <a:gd name="connsiteX15" fmla="*/ 6237587 w 11572649"/>
              <a:gd name="connsiteY15" fmla="*/ 870872 h 4242722"/>
              <a:gd name="connsiteX16" fmla="*/ 6657749 w 11572649"/>
              <a:gd name="connsiteY16" fmla="*/ 653702 h 4242722"/>
              <a:gd name="connsiteX17" fmla="*/ 7446419 w 11572649"/>
              <a:gd name="connsiteY17" fmla="*/ 665132 h 4242722"/>
              <a:gd name="connsiteX18" fmla="*/ 7835039 w 11572649"/>
              <a:gd name="connsiteY18" fmla="*/ 459392 h 4242722"/>
              <a:gd name="connsiteX19" fmla="*/ 8600849 w 11572649"/>
              <a:gd name="connsiteY19" fmla="*/ 436532 h 4242722"/>
              <a:gd name="connsiteX20" fmla="*/ 9068468 w 11572649"/>
              <a:gd name="connsiteY20" fmla="*/ 345092 h 4242722"/>
              <a:gd name="connsiteX21" fmla="*/ 9522921 w 11572649"/>
              <a:gd name="connsiteY21" fmla="*/ 768002 h 4242722"/>
              <a:gd name="connsiteX22" fmla="*/ 9887956 w 11572649"/>
              <a:gd name="connsiteY22" fmla="*/ 439820 h 4242722"/>
              <a:gd name="connsiteX23" fmla="*/ 10754614 w 11572649"/>
              <a:gd name="connsiteY23" fmla="*/ 0 h 4242722"/>
              <a:gd name="connsiteX24" fmla="*/ 11120373 w 11572649"/>
              <a:gd name="connsiteY24" fmla="*/ 193214 h 4242722"/>
              <a:gd name="connsiteX25" fmla="*/ 11535327 w 11572649"/>
              <a:gd name="connsiteY25" fmla="*/ 37578 h 4242722"/>
              <a:gd name="connsiteX26" fmla="*/ 11572649 w 11572649"/>
              <a:gd name="connsiteY26" fmla="*/ 47912 h 4242722"/>
              <a:gd name="connsiteX27" fmla="*/ 11572649 w 11572649"/>
              <a:gd name="connsiteY27" fmla="*/ 4242722 h 4242722"/>
              <a:gd name="connsiteX28" fmla="*/ 13165 w 11572649"/>
              <a:gd name="connsiteY28" fmla="*/ 4225789 h 4242722"/>
              <a:gd name="connsiteX29" fmla="*/ 0 w 11572649"/>
              <a:gd name="connsiteY29" fmla="*/ 1200272 h 4242722"/>
              <a:gd name="connsiteX0" fmla="*/ 0 w 11572649"/>
              <a:gd name="connsiteY0" fmla="*/ 1200272 h 4242723"/>
              <a:gd name="connsiteX1" fmla="*/ 462533 w 11572649"/>
              <a:gd name="connsiteY1" fmla="*/ 1088042 h 4242723"/>
              <a:gd name="connsiteX2" fmla="*/ 868804 w 11572649"/>
              <a:gd name="connsiteY2" fmla="*/ 1331360 h 4242723"/>
              <a:gd name="connsiteX3" fmla="*/ 1294177 w 11572649"/>
              <a:gd name="connsiteY3" fmla="*/ 1276637 h 4242723"/>
              <a:gd name="connsiteX4" fmla="*/ 1658368 w 11572649"/>
              <a:gd name="connsiteY4" fmla="*/ 1414893 h 4242723"/>
              <a:gd name="connsiteX5" fmla="*/ 2077132 w 11572649"/>
              <a:gd name="connsiteY5" fmla="*/ 1635351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658368 w 11572649"/>
              <a:gd name="connsiteY4" fmla="*/ 1414893 h 4242723"/>
              <a:gd name="connsiteX5" fmla="*/ 2077132 w 11572649"/>
              <a:gd name="connsiteY5" fmla="*/ 1635351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658368 w 11572649"/>
              <a:gd name="connsiteY4" fmla="*/ 1414893 h 4242723"/>
              <a:gd name="connsiteX5" fmla="*/ 2103831 w 11572649"/>
              <a:gd name="connsiteY5" fmla="*/ 1618418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431967 w 11572649"/>
              <a:gd name="connsiteY6" fmla="*/ 1524574 h 4242723"/>
              <a:gd name="connsiteX7" fmla="*/ 2906321 w 11572649"/>
              <a:gd name="connsiteY7" fmla="*/ 1513567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547662 w 11572649"/>
              <a:gd name="connsiteY6" fmla="*/ 1473774 h 4242723"/>
              <a:gd name="connsiteX7" fmla="*/ 2906321 w 11572649"/>
              <a:gd name="connsiteY7" fmla="*/ 1513567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43919 w 11568645"/>
              <a:gd name="connsiteY0" fmla="*/ 491999 h 4242723"/>
              <a:gd name="connsiteX1" fmla="*/ 458529 w 11568645"/>
              <a:gd name="connsiteY1" fmla="*/ 1088042 h 4242723"/>
              <a:gd name="connsiteX2" fmla="*/ 882599 w 11568645"/>
              <a:gd name="connsiteY2" fmla="*/ 1322894 h 4242723"/>
              <a:gd name="connsiteX3" fmla="*/ 1290173 w 11568645"/>
              <a:gd name="connsiteY3" fmla="*/ 1276637 h 4242723"/>
              <a:gd name="connsiteX4" fmla="*/ 1725561 w 11568645"/>
              <a:gd name="connsiteY4" fmla="*/ 1389493 h 4242723"/>
              <a:gd name="connsiteX5" fmla="*/ 2099827 w 11568645"/>
              <a:gd name="connsiteY5" fmla="*/ 1618418 h 4242723"/>
              <a:gd name="connsiteX6" fmla="*/ 2543658 w 11568645"/>
              <a:gd name="connsiteY6" fmla="*/ 1473774 h 4242723"/>
              <a:gd name="connsiteX7" fmla="*/ 2902317 w 11568645"/>
              <a:gd name="connsiteY7" fmla="*/ 1513567 h 4242723"/>
              <a:gd name="connsiteX8" fmla="*/ 3325439 w 11568645"/>
              <a:gd name="connsiteY8" fmla="*/ 1166956 h 4242723"/>
              <a:gd name="connsiteX9" fmla="*/ 3728962 w 11568645"/>
              <a:gd name="connsiteY9" fmla="*/ 1177290 h 4242723"/>
              <a:gd name="connsiteX10" fmla="*/ 4129012 w 11568645"/>
              <a:gd name="connsiteY10" fmla="*/ 1386318 h 4242723"/>
              <a:gd name="connsiteX11" fmla="*/ 4600104 w 11568645"/>
              <a:gd name="connsiteY11" fmla="*/ 1076612 h 4242723"/>
              <a:gd name="connsiteX12" fmla="*/ 4944014 w 11568645"/>
              <a:gd name="connsiteY12" fmla="*/ 996602 h 4242723"/>
              <a:gd name="connsiteX13" fmla="*/ 5349273 w 11568645"/>
              <a:gd name="connsiteY13" fmla="*/ 1292686 h 4242723"/>
              <a:gd name="connsiteX14" fmla="*/ 5767700 w 11568645"/>
              <a:gd name="connsiteY14" fmla="*/ 638984 h 4242723"/>
              <a:gd name="connsiteX15" fmla="*/ 6233583 w 11568645"/>
              <a:gd name="connsiteY15" fmla="*/ 870872 h 4242723"/>
              <a:gd name="connsiteX16" fmla="*/ 6653745 w 11568645"/>
              <a:gd name="connsiteY16" fmla="*/ 653702 h 4242723"/>
              <a:gd name="connsiteX17" fmla="*/ 7442415 w 11568645"/>
              <a:gd name="connsiteY17" fmla="*/ 665132 h 4242723"/>
              <a:gd name="connsiteX18" fmla="*/ 7831035 w 11568645"/>
              <a:gd name="connsiteY18" fmla="*/ 459392 h 4242723"/>
              <a:gd name="connsiteX19" fmla="*/ 8596845 w 11568645"/>
              <a:gd name="connsiteY19" fmla="*/ 436532 h 4242723"/>
              <a:gd name="connsiteX20" fmla="*/ 9064464 w 11568645"/>
              <a:gd name="connsiteY20" fmla="*/ 345092 h 4242723"/>
              <a:gd name="connsiteX21" fmla="*/ 9518917 w 11568645"/>
              <a:gd name="connsiteY21" fmla="*/ 768002 h 4242723"/>
              <a:gd name="connsiteX22" fmla="*/ 9883952 w 11568645"/>
              <a:gd name="connsiteY22" fmla="*/ 439820 h 4242723"/>
              <a:gd name="connsiteX23" fmla="*/ 10750610 w 11568645"/>
              <a:gd name="connsiteY23" fmla="*/ 0 h 4242723"/>
              <a:gd name="connsiteX24" fmla="*/ 11116369 w 11568645"/>
              <a:gd name="connsiteY24" fmla="*/ 193214 h 4242723"/>
              <a:gd name="connsiteX25" fmla="*/ 11531323 w 11568645"/>
              <a:gd name="connsiteY25" fmla="*/ 37578 h 4242723"/>
              <a:gd name="connsiteX26" fmla="*/ 11568645 w 11568645"/>
              <a:gd name="connsiteY26" fmla="*/ 47912 h 4242723"/>
              <a:gd name="connsiteX27" fmla="*/ 11568645 w 11568645"/>
              <a:gd name="connsiteY27" fmla="*/ 4242722 h 4242723"/>
              <a:gd name="connsiteX28" fmla="*/ 262 w 11568645"/>
              <a:gd name="connsiteY28" fmla="*/ 4242723 h 4242723"/>
              <a:gd name="connsiteX29" fmla="*/ 43919 w 11568645"/>
              <a:gd name="connsiteY29" fmla="*/ 491999 h 4242723"/>
              <a:gd name="connsiteX0" fmla="*/ 43919 w 11568645"/>
              <a:gd name="connsiteY0" fmla="*/ 491999 h 4242723"/>
              <a:gd name="connsiteX1" fmla="*/ 882599 w 11568645"/>
              <a:gd name="connsiteY1" fmla="*/ 1322894 h 4242723"/>
              <a:gd name="connsiteX2" fmla="*/ 1290173 w 11568645"/>
              <a:gd name="connsiteY2" fmla="*/ 1276637 h 4242723"/>
              <a:gd name="connsiteX3" fmla="*/ 1725561 w 11568645"/>
              <a:gd name="connsiteY3" fmla="*/ 1389493 h 4242723"/>
              <a:gd name="connsiteX4" fmla="*/ 2099827 w 11568645"/>
              <a:gd name="connsiteY4" fmla="*/ 1618418 h 4242723"/>
              <a:gd name="connsiteX5" fmla="*/ 2543658 w 11568645"/>
              <a:gd name="connsiteY5" fmla="*/ 1473774 h 4242723"/>
              <a:gd name="connsiteX6" fmla="*/ 2902317 w 11568645"/>
              <a:gd name="connsiteY6" fmla="*/ 1513567 h 4242723"/>
              <a:gd name="connsiteX7" fmla="*/ 3325439 w 11568645"/>
              <a:gd name="connsiteY7" fmla="*/ 1166956 h 4242723"/>
              <a:gd name="connsiteX8" fmla="*/ 3728962 w 11568645"/>
              <a:gd name="connsiteY8" fmla="*/ 1177290 h 4242723"/>
              <a:gd name="connsiteX9" fmla="*/ 4129012 w 11568645"/>
              <a:gd name="connsiteY9" fmla="*/ 1386318 h 4242723"/>
              <a:gd name="connsiteX10" fmla="*/ 4600104 w 11568645"/>
              <a:gd name="connsiteY10" fmla="*/ 1076612 h 4242723"/>
              <a:gd name="connsiteX11" fmla="*/ 4944014 w 11568645"/>
              <a:gd name="connsiteY11" fmla="*/ 996602 h 4242723"/>
              <a:gd name="connsiteX12" fmla="*/ 5349273 w 11568645"/>
              <a:gd name="connsiteY12" fmla="*/ 1292686 h 4242723"/>
              <a:gd name="connsiteX13" fmla="*/ 5767700 w 11568645"/>
              <a:gd name="connsiteY13" fmla="*/ 638984 h 4242723"/>
              <a:gd name="connsiteX14" fmla="*/ 6233583 w 11568645"/>
              <a:gd name="connsiteY14" fmla="*/ 870872 h 4242723"/>
              <a:gd name="connsiteX15" fmla="*/ 6653745 w 11568645"/>
              <a:gd name="connsiteY15" fmla="*/ 653702 h 4242723"/>
              <a:gd name="connsiteX16" fmla="*/ 7442415 w 11568645"/>
              <a:gd name="connsiteY16" fmla="*/ 665132 h 4242723"/>
              <a:gd name="connsiteX17" fmla="*/ 7831035 w 11568645"/>
              <a:gd name="connsiteY17" fmla="*/ 459392 h 4242723"/>
              <a:gd name="connsiteX18" fmla="*/ 8596845 w 11568645"/>
              <a:gd name="connsiteY18" fmla="*/ 436532 h 4242723"/>
              <a:gd name="connsiteX19" fmla="*/ 9064464 w 11568645"/>
              <a:gd name="connsiteY19" fmla="*/ 345092 h 4242723"/>
              <a:gd name="connsiteX20" fmla="*/ 9518917 w 11568645"/>
              <a:gd name="connsiteY20" fmla="*/ 768002 h 4242723"/>
              <a:gd name="connsiteX21" fmla="*/ 9883952 w 11568645"/>
              <a:gd name="connsiteY21" fmla="*/ 439820 h 4242723"/>
              <a:gd name="connsiteX22" fmla="*/ 10750610 w 11568645"/>
              <a:gd name="connsiteY22" fmla="*/ 0 h 4242723"/>
              <a:gd name="connsiteX23" fmla="*/ 11116369 w 11568645"/>
              <a:gd name="connsiteY23" fmla="*/ 193214 h 4242723"/>
              <a:gd name="connsiteX24" fmla="*/ 11531323 w 11568645"/>
              <a:gd name="connsiteY24" fmla="*/ 37578 h 4242723"/>
              <a:gd name="connsiteX25" fmla="*/ 11568645 w 11568645"/>
              <a:gd name="connsiteY25" fmla="*/ 47912 h 4242723"/>
              <a:gd name="connsiteX26" fmla="*/ 11568645 w 11568645"/>
              <a:gd name="connsiteY26" fmla="*/ 4242722 h 4242723"/>
              <a:gd name="connsiteX27" fmla="*/ 262 w 11568645"/>
              <a:gd name="connsiteY27" fmla="*/ 4242723 h 4242723"/>
              <a:gd name="connsiteX28" fmla="*/ 43919 w 11568645"/>
              <a:gd name="connsiteY28" fmla="*/ 491999 h 4242723"/>
              <a:gd name="connsiteX0" fmla="*/ 43919 w 11568645"/>
              <a:gd name="connsiteY0" fmla="*/ 491999 h 4242723"/>
              <a:gd name="connsiteX1" fmla="*/ 1290173 w 11568645"/>
              <a:gd name="connsiteY1" fmla="*/ 1276637 h 4242723"/>
              <a:gd name="connsiteX2" fmla="*/ 1725561 w 11568645"/>
              <a:gd name="connsiteY2" fmla="*/ 1389493 h 4242723"/>
              <a:gd name="connsiteX3" fmla="*/ 2099827 w 11568645"/>
              <a:gd name="connsiteY3" fmla="*/ 1618418 h 4242723"/>
              <a:gd name="connsiteX4" fmla="*/ 2543658 w 11568645"/>
              <a:gd name="connsiteY4" fmla="*/ 1473774 h 4242723"/>
              <a:gd name="connsiteX5" fmla="*/ 2902317 w 11568645"/>
              <a:gd name="connsiteY5" fmla="*/ 1513567 h 4242723"/>
              <a:gd name="connsiteX6" fmla="*/ 3325439 w 11568645"/>
              <a:gd name="connsiteY6" fmla="*/ 1166956 h 4242723"/>
              <a:gd name="connsiteX7" fmla="*/ 3728962 w 11568645"/>
              <a:gd name="connsiteY7" fmla="*/ 1177290 h 4242723"/>
              <a:gd name="connsiteX8" fmla="*/ 4129012 w 11568645"/>
              <a:gd name="connsiteY8" fmla="*/ 1386318 h 4242723"/>
              <a:gd name="connsiteX9" fmla="*/ 4600104 w 11568645"/>
              <a:gd name="connsiteY9" fmla="*/ 1076612 h 4242723"/>
              <a:gd name="connsiteX10" fmla="*/ 4944014 w 11568645"/>
              <a:gd name="connsiteY10" fmla="*/ 996602 h 4242723"/>
              <a:gd name="connsiteX11" fmla="*/ 5349273 w 11568645"/>
              <a:gd name="connsiteY11" fmla="*/ 1292686 h 4242723"/>
              <a:gd name="connsiteX12" fmla="*/ 5767700 w 11568645"/>
              <a:gd name="connsiteY12" fmla="*/ 638984 h 4242723"/>
              <a:gd name="connsiteX13" fmla="*/ 6233583 w 11568645"/>
              <a:gd name="connsiteY13" fmla="*/ 870872 h 4242723"/>
              <a:gd name="connsiteX14" fmla="*/ 6653745 w 11568645"/>
              <a:gd name="connsiteY14" fmla="*/ 653702 h 4242723"/>
              <a:gd name="connsiteX15" fmla="*/ 7442415 w 11568645"/>
              <a:gd name="connsiteY15" fmla="*/ 665132 h 4242723"/>
              <a:gd name="connsiteX16" fmla="*/ 7831035 w 11568645"/>
              <a:gd name="connsiteY16" fmla="*/ 459392 h 4242723"/>
              <a:gd name="connsiteX17" fmla="*/ 8596845 w 11568645"/>
              <a:gd name="connsiteY17" fmla="*/ 436532 h 4242723"/>
              <a:gd name="connsiteX18" fmla="*/ 9064464 w 11568645"/>
              <a:gd name="connsiteY18" fmla="*/ 345092 h 4242723"/>
              <a:gd name="connsiteX19" fmla="*/ 9518917 w 11568645"/>
              <a:gd name="connsiteY19" fmla="*/ 768002 h 4242723"/>
              <a:gd name="connsiteX20" fmla="*/ 9883952 w 11568645"/>
              <a:gd name="connsiteY20" fmla="*/ 439820 h 4242723"/>
              <a:gd name="connsiteX21" fmla="*/ 10750610 w 11568645"/>
              <a:gd name="connsiteY21" fmla="*/ 0 h 4242723"/>
              <a:gd name="connsiteX22" fmla="*/ 11116369 w 11568645"/>
              <a:gd name="connsiteY22" fmla="*/ 193214 h 4242723"/>
              <a:gd name="connsiteX23" fmla="*/ 11531323 w 11568645"/>
              <a:gd name="connsiteY23" fmla="*/ 37578 h 4242723"/>
              <a:gd name="connsiteX24" fmla="*/ 11568645 w 11568645"/>
              <a:gd name="connsiteY24" fmla="*/ 47912 h 4242723"/>
              <a:gd name="connsiteX25" fmla="*/ 11568645 w 11568645"/>
              <a:gd name="connsiteY25" fmla="*/ 4242722 h 4242723"/>
              <a:gd name="connsiteX26" fmla="*/ 262 w 11568645"/>
              <a:gd name="connsiteY26" fmla="*/ 4242723 h 4242723"/>
              <a:gd name="connsiteX27" fmla="*/ 43919 w 11568645"/>
              <a:gd name="connsiteY27" fmla="*/ 491999 h 4242723"/>
              <a:gd name="connsiteX0" fmla="*/ 43919 w 11568645"/>
              <a:gd name="connsiteY0" fmla="*/ 491999 h 4242723"/>
              <a:gd name="connsiteX1" fmla="*/ 1725561 w 11568645"/>
              <a:gd name="connsiteY1" fmla="*/ 1389493 h 4242723"/>
              <a:gd name="connsiteX2" fmla="*/ 2099827 w 11568645"/>
              <a:gd name="connsiteY2" fmla="*/ 1618418 h 4242723"/>
              <a:gd name="connsiteX3" fmla="*/ 2543658 w 11568645"/>
              <a:gd name="connsiteY3" fmla="*/ 1473774 h 4242723"/>
              <a:gd name="connsiteX4" fmla="*/ 2902317 w 11568645"/>
              <a:gd name="connsiteY4" fmla="*/ 1513567 h 4242723"/>
              <a:gd name="connsiteX5" fmla="*/ 3325439 w 11568645"/>
              <a:gd name="connsiteY5" fmla="*/ 1166956 h 4242723"/>
              <a:gd name="connsiteX6" fmla="*/ 3728962 w 11568645"/>
              <a:gd name="connsiteY6" fmla="*/ 1177290 h 4242723"/>
              <a:gd name="connsiteX7" fmla="*/ 4129012 w 11568645"/>
              <a:gd name="connsiteY7" fmla="*/ 1386318 h 4242723"/>
              <a:gd name="connsiteX8" fmla="*/ 4600104 w 11568645"/>
              <a:gd name="connsiteY8" fmla="*/ 1076612 h 4242723"/>
              <a:gd name="connsiteX9" fmla="*/ 4944014 w 11568645"/>
              <a:gd name="connsiteY9" fmla="*/ 996602 h 4242723"/>
              <a:gd name="connsiteX10" fmla="*/ 5349273 w 11568645"/>
              <a:gd name="connsiteY10" fmla="*/ 1292686 h 4242723"/>
              <a:gd name="connsiteX11" fmla="*/ 5767700 w 11568645"/>
              <a:gd name="connsiteY11" fmla="*/ 638984 h 4242723"/>
              <a:gd name="connsiteX12" fmla="*/ 6233583 w 11568645"/>
              <a:gd name="connsiteY12" fmla="*/ 870872 h 4242723"/>
              <a:gd name="connsiteX13" fmla="*/ 6653745 w 11568645"/>
              <a:gd name="connsiteY13" fmla="*/ 653702 h 4242723"/>
              <a:gd name="connsiteX14" fmla="*/ 7442415 w 11568645"/>
              <a:gd name="connsiteY14" fmla="*/ 665132 h 4242723"/>
              <a:gd name="connsiteX15" fmla="*/ 7831035 w 11568645"/>
              <a:gd name="connsiteY15" fmla="*/ 459392 h 4242723"/>
              <a:gd name="connsiteX16" fmla="*/ 8596845 w 11568645"/>
              <a:gd name="connsiteY16" fmla="*/ 436532 h 4242723"/>
              <a:gd name="connsiteX17" fmla="*/ 9064464 w 11568645"/>
              <a:gd name="connsiteY17" fmla="*/ 345092 h 4242723"/>
              <a:gd name="connsiteX18" fmla="*/ 9518917 w 11568645"/>
              <a:gd name="connsiteY18" fmla="*/ 768002 h 4242723"/>
              <a:gd name="connsiteX19" fmla="*/ 9883952 w 11568645"/>
              <a:gd name="connsiteY19" fmla="*/ 439820 h 4242723"/>
              <a:gd name="connsiteX20" fmla="*/ 10750610 w 11568645"/>
              <a:gd name="connsiteY20" fmla="*/ 0 h 4242723"/>
              <a:gd name="connsiteX21" fmla="*/ 11116369 w 11568645"/>
              <a:gd name="connsiteY21" fmla="*/ 193214 h 4242723"/>
              <a:gd name="connsiteX22" fmla="*/ 11531323 w 11568645"/>
              <a:gd name="connsiteY22" fmla="*/ 37578 h 4242723"/>
              <a:gd name="connsiteX23" fmla="*/ 11568645 w 11568645"/>
              <a:gd name="connsiteY23" fmla="*/ 47912 h 4242723"/>
              <a:gd name="connsiteX24" fmla="*/ 11568645 w 11568645"/>
              <a:gd name="connsiteY24" fmla="*/ 4242722 h 4242723"/>
              <a:gd name="connsiteX25" fmla="*/ 262 w 11568645"/>
              <a:gd name="connsiteY25" fmla="*/ 4242723 h 4242723"/>
              <a:gd name="connsiteX26" fmla="*/ 43919 w 11568645"/>
              <a:gd name="connsiteY26" fmla="*/ 491999 h 4242723"/>
              <a:gd name="connsiteX0" fmla="*/ 43919 w 11568645"/>
              <a:gd name="connsiteY0" fmla="*/ 491999 h 4242723"/>
              <a:gd name="connsiteX1" fmla="*/ 2099827 w 11568645"/>
              <a:gd name="connsiteY1" fmla="*/ 1618418 h 4242723"/>
              <a:gd name="connsiteX2" fmla="*/ 2543658 w 11568645"/>
              <a:gd name="connsiteY2" fmla="*/ 1473774 h 4242723"/>
              <a:gd name="connsiteX3" fmla="*/ 2902317 w 11568645"/>
              <a:gd name="connsiteY3" fmla="*/ 1513567 h 4242723"/>
              <a:gd name="connsiteX4" fmla="*/ 3325439 w 11568645"/>
              <a:gd name="connsiteY4" fmla="*/ 1166956 h 4242723"/>
              <a:gd name="connsiteX5" fmla="*/ 3728962 w 11568645"/>
              <a:gd name="connsiteY5" fmla="*/ 1177290 h 4242723"/>
              <a:gd name="connsiteX6" fmla="*/ 4129012 w 11568645"/>
              <a:gd name="connsiteY6" fmla="*/ 1386318 h 4242723"/>
              <a:gd name="connsiteX7" fmla="*/ 4600104 w 11568645"/>
              <a:gd name="connsiteY7" fmla="*/ 1076612 h 4242723"/>
              <a:gd name="connsiteX8" fmla="*/ 4944014 w 11568645"/>
              <a:gd name="connsiteY8" fmla="*/ 996602 h 4242723"/>
              <a:gd name="connsiteX9" fmla="*/ 5349273 w 11568645"/>
              <a:gd name="connsiteY9" fmla="*/ 1292686 h 4242723"/>
              <a:gd name="connsiteX10" fmla="*/ 5767700 w 11568645"/>
              <a:gd name="connsiteY10" fmla="*/ 638984 h 4242723"/>
              <a:gd name="connsiteX11" fmla="*/ 6233583 w 11568645"/>
              <a:gd name="connsiteY11" fmla="*/ 870872 h 4242723"/>
              <a:gd name="connsiteX12" fmla="*/ 6653745 w 11568645"/>
              <a:gd name="connsiteY12" fmla="*/ 653702 h 4242723"/>
              <a:gd name="connsiteX13" fmla="*/ 7442415 w 11568645"/>
              <a:gd name="connsiteY13" fmla="*/ 665132 h 4242723"/>
              <a:gd name="connsiteX14" fmla="*/ 7831035 w 11568645"/>
              <a:gd name="connsiteY14" fmla="*/ 459392 h 4242723"/>
              <a:gd name="connsiteX15" fmla="*/ 8596845 w 11568645"/>
              <a:gd name="connsiteY15" fmla="*/ 436532 h 4242723"/>
              <a:gd name="connsiteX16" fmla="*/ 9064464 w 11568645"/>
              <a:gd name="connsiteY16" fmla="*/ 345092 h 4242723"/>
              <a:gd name="connsiteX17" fmla="*/ 9518917 w 11568645"/>
              <a:gd name="connsiteY17" fmla="*/ 768002 h 4242723"/>
              <a:gd name="connsiteX18" fmla="*/ 9883952 w 11568645"/>
              <a:gd name="connsiteY18" fmla="*/ 439820 h 4242723"/>
              <a:gd name="connsiteX19" fmla="*/ 10750610 w 11568645"/>
              <a:gd name="connsiteY19" fmla="*/ 0 h 4242723"/>
              <a:gd name="connsiteX20" fmla="*/ 11116369 w 11568645"/>
              <a:gd name="connsiteY20" fmla="*/ 193214 h 4242723"/>
              <a:gd name="connsiteX21" fmla="*/ 11531323 w 11568645"/>
              <a:gd name="connsiteY21" fmla="*/ 37578 h 4242723"/>
              <a:gd name="connsiteX22" fmla="*/ 11568645 w 11568645"/>
              <a:gd name="connsiteY22" fmla="*/ 47912 h 4242723"/>
              <a:gd name="connsiteX23" fmla="*/ 11568645 w 11568645"/>
              <a:gd name="connsiteY23" fmla="*/ 4242722 h 4242723"/>
              <a:gd name="connsiteX24" fmla="*/ 262 w 11568645"/>
              <a:gd name="connsiteY24" fmla="*/ 4242723 h 4242723"/>
              <a:gd name="connsiteX25" fmla="*/ 43919 w 11568645"/>
              <a:gd name="connsiteY25" fmla="*/ 491999 h 4242723"/>
              <a:gd name="connsiteX0" fmla="*/ 43919 w 11568645"/>
              <a:gd name="connsiteY0" fmla="*/ 491999 h 4242723"/>
              <a:gd name="connsiteX1" fmla="*/ 2543658 w 11568645"/>
              <a:gd name="connsiteY1" fmla="*/ 1473774 h 4242723"/>
              <a:gd name="connsiteX2" fmla="*/ 2902317 w 11568645"/>
              <a:gd name="connsiteY2" fmla="*/ 1513567 h 4242723"/>
              <a:gd name="connsiteX3" fmla="*/ 3325439 w 11568645"/>
              <a:gd name="connsiteY3" fmla="*/ 1166956 h 4242723"/>
              <a:gd name="connsiteX4" fmla="*/ 3728962 w 11568645"/>
              <a:gd name="connsiteY4" fmla="*/ 1177290 h 4242723"/>
              <a:gd name="connsiteX5" fmla="*/ 4129012 w 11568645"/>
              <a:gd name="connsiteY5" fmla="*/ 1386318 h 4242723"/>
              <a:gd name="connsiteX6" fmla="*/ 4600104 w 11568645"/>
              <a:gd name="connsiteY6" fmla="*/ 1076612 h 4242723"/>
              <a:gd name="connsiteX7" fmla="*/ 4944014 w 11568645"/>
              <a:gd name="connsiteY7" fmla="*/ 996602 h 4242723"/>
              <a:gd name="connsiteX8" fmla="*/ 5349273 w 11568645"/>
              <a:gd name="connsiteY8" fmla="*/ 1292686 h 4242723"/>
              <a:gd name="connsiteX9" fmla="*/ 5767700 w 11568645"/>
              <a:gd name="connsiteY9" fmla="*/ 638984 h 4242723"/>
              <a:gd name="connsiteX10" fmla="*/ 6233583 w 11568645"/>
              <a:gd name="connsiteY10" fmla="*/ 870872 h 4242723"/>
              <a:gd name="connsiteX11" fmla="*/ 6653745 w 11568645"/>
              <a:gd name="connsiteY11" fmla="*/ 653702 h 4242723"/>
              <a:gd name="connsiteX12" fmla="*/ 7442415 w 11568645"/>
              <a:gd name="connsiteY12" fmla="*/ 665132 h 4242723"/>
              <a:gd name="connsiteX13" fmla="*/ 7831035 w 11568645"/>
              <a:gd name="connsiteY13" fmla="*/ 459392 h 4242723"/>
              <a:gd name="connsiteX14" fmla="*/ 8596845 w 11568645"/>
              <a:gd name="connsiteY14" fmla="*/ 436532 h 4242723"/>
              <a:gd name="connsiteX15" fmla="*/ 9064464 w 11568645"/>
              <a:gd name="connsiteY15" fmla="*/ 345092 h 4242723"/>
              <a:gd name="connsiteX16" fmla="*/ 9518917 w 11568645"/>
              <a:gd name="connsiteY16" fmla="*/ 768002 h 4242723"/>
              <a:gd name="connsiteX17" fmla="*/ 9883952 w 11568645"/>
              <a:gd name="connsiteY17" fmla="*/ 439820 h 4242723"/>
              <a:gd name="connsiteX18" fmla="*/ 10750610 w 11568645"/>
              <a:gd name="connsiteY18" fmla="*/ 0 h 4242723"/>
              <a:gd name="connsiteX19" fmla="*/ 11116369 w 11568645"/>
              <a:gd name="connsiteY19" fmla="*/ 193214 h 4242723"/>
              <a:gd name="connsiteX20" fmla="*/ 11531323 w 11568645"/>
              <a:gd name="connsiteY20" fmla="*/ 37578 h 4242723"/>
              <a:gd name="connsiteX21" fmla="*/ 11568645 w 11568645"/>
              <a:gd name="connsiteY21" fmla="*/ 47912 h 4242723"/>
              <a:gd name="connsiteX22" fmla="*/ 11568645 w 11568645"/>
              <a:gd name="connsiteY22" fmla="*/ 4242722 h 4242723"/>
              <a:gd name="connsiteX23" fmla="*/ 262 w 11568645"/>
              <a:gd name="connsiteY23" fmla="*/ 4242723 h 4242723"/>
              <a:gd name="connsiteX24" fmla="*/ 43919 w 11568645"/>
              <a:gd name="connsiteY24" fmla="*/ 491999 h 4242723"/>
              <a:gd name="connsiteX0" fmla="*/ 43919 w 11568645"/>
              <a:gd name="connsiteY0" fmla="*/ 491999 h 4242723"/>
              <a:gd name="connsiteX1" fmla="*/ 2902317 w 11568645"/>
              <a:gd name="connsiteY1" fmla="*/ 1513567 h 4242723"/>
              <a:gd name="connsiteX2" fmla="*/ 3325439 w 11568645"/>
              <a:gd name="connsiteY2" fmla="*/ 1166956 h 4242723"/>
              <a:gd name="connsiteX3" fmla="*/ 3728962 w 11568645"/>
              <a:gd name="connsiteY3" fmla="*/ 1177290 h 4242723"/>
              <a:gd name="connsiteX4" fmla="*/ 4129012 w 11568645"/>
              <a:gd name="connsiteY4" fmla="*/ 1386318 h 4242723"/>
              <a:gd name="connsiteX5" fmla="*/ 4600104 w 11568645"/>
              <a:gd name="connsiteY5" fmla="*/ 1076612 h 4242723"/>
              <a:gd name="connsiteX6" fmla="*/ 4944014 w 11568645"/>
              <a:gd name="connsiteY6" fmla="*/ 996602 h 4242723"/>
              <a:gd name="connsiteX7" fmla="*/ 5349273 w 11568645"/>
              <a:gd name="connsiteY7" fmla="*/ 1292686 h 4242723"/>
              <a:gd name="connsiteX8" fmla="*/ 5767700 w 11568645"/>
              <a:gd name="connsiteY8" fmla="*/ 638984 h 4242723"/>
              <a:gd name="connsiteX9" fmla="*/ 6233583 w 11568645"/>
              <a:gd name="connsiteY9" fmla="*/ 870872 h 4242723"/>
              <a:gd name="connsiteX10" fmla="*/ 6653745 w 11568645"/>
              <a:gd name="connsiteY10" fmla="*/ 653702 h 4242723"/>
              <a:gd name="connsiteX11" fmla="*/ 7442415 w 11568645"/>
              <a:gd name="connsiteY11" fmla="*/ 665132 h 4242723"/>
              <a:gd name="connsiteX12" fmla="*/ 7831035 w 11568645"/>
              <a:gd name="connsiteY12" fmla="*/ 459392 h 4242723"/>
              <a:gd name="connsiteX13" fmla="*/ 8596845 w 11568645"/>
              <a:gd name="connsiteY13" fmla="*/ 436532 h 4242723"/>
              <a:gd name="connsiteX14" fmla="*/ 9064464 w 11568645"/>
              <a:gd name="connsiteY14" fmla="*/ 345092 h 4242723"/>
              <a:gd name="connsiteX15" fmla="*/ 9518917 w 11568645"/>
              <a:gd name="connsiteY15" fmla="*/ 768002 h 4242723"/>
              <a:gd name="connsiteX16" fmla="*/ 9883952 w 11568645"/>
              <a:gd name="connsiteY16" fmla="*/ 439820 h 4242723"/>
              <a:gd name="connsiteX17" fmla="*/ 10750610 w 11568645"/>
              <a:gd name="connsiteY17" fmla="*/ 0 h 4242723"/>
              <a:gd name="connsiteX18" fmla="*/ 11116369 w 11568645"/>
              <a:gd name="connsiteY18" fmla="*/ 193214 h 4242723"/>
              <a:gd name="connsiteX19" fmla="*/ 11531323 w 11568645"/>
              <a:gd name="connsiteY19" fmla="*/ 37578 h 4242723"/>
              <a:gd name="connsiteX20" fmla="*/ 11568645 w 11568645"/>
              <a:gd name="connsiteY20" fmla="*/ 47912 h 4242723"/>
              <a:gd name="connsiteX21" fmla="*/ 11568645 w 11568645"/>
              <a:gd name="connsiteY21" fmla="*/ 4242722 h 4242723"/>
              <a:gd name="connsiteX22" fmla="*/ 262 w 11568645"/>
              <a:gd name="connsiteY22" fmla="*/ 4242723 h 4242723"/>
              <a:gd name="connsiteX23" fmla="*/ 43919 w 11568645"/>
              <a:gd name="connsiteY23" fmla="*/ 491999 h 4242723"/>
              <a:gd name="connsiteX0" fmla="*/ 43919 w 11568645"/>
              <a:gd name="connsiteY0" fmla="*/ 491999 h 4242723"/>
              <a:gd name="connsiteX1" fmla="*/ 3325439 w 11568645"/>
              <a:gd name="connsiteY1" fmla="*/ 1166956 h 4242723"/>
              <a:gd name="connsiteX2" fmla="*/ 3728962 w 11568645"/>
              <a:gd name="connsiteY2" fmla="*/ 1177290 h 4242723"/>
              <a:gd name="connsiteX3" fmla="*/ 4129012 w 11568645"/>
              <a:gd name="connsiteY3" fmla="*/ 1386318 h 4242723"/>
              <a:gd name="connsiteX4" fmla="*/ 4600104 w 11568645"/>
              <a:gd name="connsiteY4" fmla="*/ 1076612 h 4242723"/>
              <a:gd name="connsiteX5" fmla="*/ 4944014 w 11568645"/>
              <a:gd name="connsiteY5" fmla="*/ 996602 h 4242723"/>
              <a:gd name="connsiteX6" fmla="*/ 5349273 w 11568645"/>
              <a:gd name="connsiteY6" fmla="*/ 1292686 h 4242723"/>
              <a:gd name="connsiteX7" fmla="*/ 5767700 w 11568645"/>
              <a:gd name="connsiteY7" fmla="*/ 638984 h 4242723"/>
              <a:gd name="connsiteX8" fmla="*/ 6233583 w 11568645"/>
              <a:gd name="connsiteY8" fmla="*/ 870872 h 4242723"/>
              <a:gd name="connsiteX9" fmla="*/ 6653745 w 11568645"/>
              <a:gd name="connsiteY9" fmla="*/ 653702 h 4242723"/>
              <a:gd name="connsiteX10" fmla="*/ 7442415 w 11568645"/>
              <a:gd name="connsiteY10" fmla="*/ 665132 h 4242723"/>
              <a:gd name="connsiteX11" fmla="*/ 7831035 w 11568645"/>
              <a:gd name="connsiteY11" fmla="*/ 459392 h 4242723"/>
              <a:gd name="connsiteX12" fmla="*/ 8596845 w 11568645"/>
              <a:gd name="connsiteY12" fmla="*/ 436532 h 4242723"/>
              <a:gd name="connsiteX13" fmla="*/ 9064464 w 11568645"/>
              <a:gd name="connsiteY13" fmla="*/ 345092 h 4242723"/>
              <a:gd name="connsiteX14" fmla="*/ 9518917 w 11568645"/>
              <a:gd name="connsiteY14" fmla="*/ 768002 h 4242723"/>
              <a:gd name="connsiteX15" fmla="*/ 9883952 w 11568645"/>
              <a:gd name="connsiteY15" fmla="*/ 439820 h 4242723"/>
              <a:gd name="connsiteX16" fmla="*/ 10750610 w 11568645"/>
              <a:gd name="connsiteY16" fmla="*/ 0 h 4242723"/>
              <a:gd name="connsiteX17" fmla="*/ 11116369 w 11568645"/>
              <a:gd name="connsiteY17" fmla="*/ 193214 h 4242723"/>
              <a:gd name="connsiteX18" fmla="*/ 11531323 w 11568645"/>
              <a:gd name="connsiteY18" fmla="*/ 37578 h 4242723"/>
              <a:gd name="connsiteX19" fmla="*/ 11568645 w 11568645"/>
              <a:gd name="connsiteY19" fmla="*/ 47912 h 4242723"/>
              <a:gd name="connsiteX20" fmla="*/ 11568645 w 11568645"/>
              <a:gd name="connsiteY20" fmla="*/ 4242722 h 4242723"/>
              <a:gd name="connsiteX21" fmla="*/ 262 w 11568645"/>
              <a:gd name="connsiteY21" fmla="*/ 4242723 h 4242723"/>
              <a:gd name="connsiteX22" fmla="*/ 43919 w 11568645"/>
              <a:gd name="connsiteY22" fmla="*/ 491999 h 4242723"/>
              <a:gd name="connsiteX0" fmla="*/ 43919 w 11568645"/>
              <a:gd name="connsiteY0" fmla="*/ 491999 h 4242723"/>
              <a:gd name="connsiteX1" fmla="*/ 3728962 w 11568645"/>
              <a:gd name="connsiteY1" fmla="*/ 1177290 h 4242723"/>
              <a:gd name="connsiteX2" fmla="*/ 4129012 w 11568645"/>
              <a:gd name="connsiteY2" fmla="*/ 1386318 h 4242723"/>
              <a:gd name="connsiteX3" fmla="*/ 4600104 w 11568645"/>
              <a:gd name="connsiteY3" fmla="*/ 1076612 h 4242723"/>
              <a:gd name="connsiteX4" fmla="*/ 4944014 w 11568645"/>
              <a:gd name="connsiteY4" fmla="*/ 996602 h 4242723"/>
              <a:gd name="connsiteX5" fmla="*/ 5349273 w 11568645"/>
              <a:gd name="connsiteY5" fmla="*/ 1292686 h 4242723"/>
              <a:gd name="connsiteX6" fmla="*/ 5767700 w 11568645"/>
              <a:gd name="connsiteY6" fmla="*/ 638984 h 4242723"/>
              <a:gd name="connsiteX7" fmla="*/ 6233583 w 11568645"/>
              <a:gd name="connsiteY7" fmla="*/ 870872 h 4242723"/>
              <a:gd name="connsiteX8" fmla="*/ 6653745 w 11568645"/>
              <a:gd name="connsiteY8" fmla="*/ 653702 h 4242723"/>
              <a:gd name="connsiteX9" fmla="*/ 7442415 w 11568645"/>
              <a:gd name="connsiteY9" fmla="*/ 665132 h 4242723"/>
              <a:gd name="connsiteX10" fmla="*/ 7831035 w 11568645"/>
              <a:gd name="connsiteY10" fmla="*/ 459392 h 4242723"/>
              <a:gd name="connsiteX11" fmla="*/ 8596845 w 11568645"/>
              <a:gd name="connsiteY11" fmla="*/ 436532 h 4242723"/>
              <a:gd name="connsiteX12" fmla="*/ 9064464 w 11568645"/>
              <a:gd name="connsiteY12" fmla="*/ 345092 h 4242723"/>
              <a:gd name="connsiteX13" fmla="*/ 9518917 w 11568645"/>
              <a:gd name="connsiteY13" fmla="*/ 768002 h 4242723"/>
              <a:gd name="connsiteX14" fmla="*/ 9883952 w 11568645"/>
              <a:gd name="connsiteY14" fmla="*/ 439820 h 4242723"/>
              <a:gd name="connsiteX15" fmla="*/ 10750610 w 11568645"/>
              <a:gd name="connsiteY15" fmla="*/ 0 h 4242723"/>
              <a:gd name="connsiteX16" fmla="*/ 11116369 w 11568645"/>
              <a:gd name="connsiteY16" fmla="*/ 193214 h 4242723"/>
              <a:gd name="connsiteX17" fmla="*/ 11531323 w 11568645"/>
              <a:gd name="connsiteY17" fmla="*/ 37578 h 4242723"/>
              <a:gd name="connsiteX18" fmla="*/ 11568645 w 11568645"/>
              <a:gd name="connsiteY18" fmla="*/ 47912 h 4242723"/>
              <a:gd name="connsiteX19" fmla="*/ 11568645 w 11568645"/>
              <a:gd name="connsiteY19" fmla="*/ 4242722 h 4242723"/>
              <a:gd name="connsiteX20" fmla="*/ 262 w 11568645"/>
              <a:gd name="connsiteY20" fmla="*/ 4242723 h 4242723"/>
              <a:gd name="connsiteX21" fmla="*/ 43919 w 11568645"/>
              <a:gd name="connsiteY21" fmla="*/ 491999 h 4242723"/>
              <a:gd name="connsiteX0" fmla="*/ 43919 w 11568645"/>
              <a:gd name="connsiteY0" fmla="*/ 491999 h 4242723"/>
              <a:gd name="connsiteX1" fmla="*/ 4129012 w 11568645"/>
              <a:gd name="connsiteY1" fmla="*/ 1386318 h 4242723"/>
              <a:gd name="connsiteX2" fmla="*/ 4600104 w 11568645"/>
              <a:gd name="connsiteY2" fmla="*/ 1076612 h 4242723"/>
              <a:gd name="connsiteX3" fmla="*/ 4944014 w 11568645"/>
              <a:gd name="connsiteY3" fmla="*/ 996602 h 4242723"/>
              <a:gd name="connsiteX4" fmla="*/ 5349273 w 11568645"/>
              <a:gd name="connsiteY4" fmla="*/ 1292686 h 4242723"/>
              <a:gd name="connsiteX5" fmla="*/ 5767700 w 11568645"/>
              <a:gd name="connsiteY5" fmla="*/ 638984 h 4242723"/>
              <a:gd name="connsiteX6" fmla="*/ 6233583 w 11568645"/>
              <a:gd name="connsiteY6" fmla="*/ 870872 h 4242723"/>
              <a:gd name="connsiteX7" fmla="*/ 6653745 w 11568645"/>
              <a:gd name="connsiteY7" fmla="*/ 653702 h 4242723"/>
              <a:gd name="connsiteX8" fmla="*/ 7442415 w 11568645"/>
              <a:gd name="connsiteY8" fmla="*/ 665132 h 4242723"/>
              <a:gd name="connsiteX9" fmla="*/ 7831035 w 11568645"/>
              <a:gd name="connsiteY9" fmla="*/ 459392 h 4242723"/>
              <a:gd name="connsiteX10" fmla="*/ 8596845 w 11568645"/>
              <a:gd name="connsiteY10" fmla="*/ 436532 h 4242723"/>
              <a:gd name="connsiteX11" fmla="*/ 9064464 w 11568645"/>
              <a:gd name="connsiteY11" fmla="*/ 345092 h 4242723"/>
              <a:gd name="connsiteX12" fmla="*/ 9518917 w 11568645"/>
              <a:gd name="connsiteY12" fmla="*/ 768002 h 4242723"/>
              <a:gd name="connsiteX13" fmla="*/ 9883952 w 11568645"/>
              <a:gd name="connsiteY13" fmla="*/ 439820 h 4242723"/>
              <a:gd name="connsiteX14" fmla="*/ 10750610 w 11568645"/>
              <a:gd name="connsiteY14" fmla="*/ 0 h 4242723"/>
              <a:gd name="connsiteX15" fmla="*/ 11116369 w 11568645"/>
              <a:gd name="connsiteY15" fmla="*/ 193214 h 4242723"/>
              <a:gd name="connsiteX16" fmla="*/ 11531323 w 11568645"/>
              <a:gd name="connsiteY16" fmla="*/ 37578 h 4242723"/>
              <a:gd name="connsiteX17" fmla="*/ 11568645 w 11568645"/>
              <a:gd name="connsiteY17" fmla="*/ 47912 h 4242723"/>
              <a:gd name="connsiteX18" fmla="*/ 11568645 w 11568645"/>
              <a:gd name="connsiteY18" fmla="*/ 4242722 h 4242723"/>
              <a:gd name="connsiteX19" fmla="*/ 262 w 11568645"/>
              <a:gd name="connsiteY19" fmla="*/ 4242723 h 4242723"/>
              <a:gd name="connsiteX20" fmla="*/ 43919 w 11568645"/>
              <a:gd name="connsiteY20" fmla="*/ 491999 h 4242723"/>
              <a:gd name="connsiteX0" fmla="*/ 43919 w 11568645"/>
              <a:gd name="connsiteY0" fmla="*/ 491999 h 4242723"/>
              <a:gd name="connsiteX1" fmla="*/ 4600104 w 11568645"/>
              <a:gd name="connsiteY1" fmla="*/ 1076612 h 4242723"/>
              <a:gd name="connsiteX2" fmla="*/ 4944014 w 11568645"/>
              <a:gd name="connsiteY2" fmla="*/ 996602 h 4242723"/>
              <a:gd name="connsiteX3" fmla="*/ 5349273 w 11568645"/>
              <a:gd name="connsiteY3" fmla="*/ 1292686 h 4242723"/>
              <a:gd name="connsiteX4" fmla="*/ 5767700 w 11568645"/>
              <a:gd name="connsiteY4" fmla="*/ 638984 h 4242723"/>
              <a:gd name="connsiteX5" fmla="*/ 6233583 w 11568645"/>
              <a:gd name="connsiteY5" fmla="*/ 870872 h 4242723"/>
              <a:gd name="connsiteX6" fmla="*/ 6653745 w 11568645"/>
              <a:gd name="connsiteY6" fmla="*/ 653702 h 4242723"/>
              <a:gd name="connsiteX7" fmla="*/ 7442415 w 11568645"/>
              <a:gd name="connsiteY7" fmla="*/ 665132 h 4242723"/>
              <a:gd name="connsiteX8" fmla="*/ 7831035 w 11568645"/>
              <a:gd name="connsiteY8" fmla="*/ 459392 h 4242723"/>
              <a:gd name="connsiteX9" fmla="*/ 8596845 w 11568645"/>
              <a:gd name="connsiteY9" fmla="*/ 436532 h 4242723"/>
              <a:gd name="connsiteX10" fmla="*/ 9064464 w 11568645"/>
              <a:gd name="connsiteY10" fmla="*/ 345092 h 4242723"/>
              <a:gd name="connsiteX11" fmla="*/ 9518917 w 11568645"/>
              <a:gd name="connsiteY11" fmla="*/ 768002 h 4242723"/>
              <a:gd name="connsiteX12" fmla="*/ 9883952 w 11568645"/>
              <a:gd name="connsiteY12" fmla="*/ 439820 h 4242723"/>
              <a:gd name="connsiteX13" fmla="*/ 10750610 w 11568645"/>
              <a:gd name="connsiteY13" fmla="*/ 0 h 4242723"/>
              <a:gd name="connsiteX14" fmla="*/ 11116369 w 11568645"/>
              <a:gd name="connsiteY14" fmla="*/ 193214 h 4242723"/>
              <a:gd name="connsiteX15" fmla="*/ 11531323 w 11568645"/>
              <a:gd name="connsiteY15" fmla="*/ 37578 h 4242723"/>
              <a:gd name="connsiteX16" fmla="*/ 11568645 w 11568645"/>
              <a:gd name="connsiteY16" fmla="*/ 47912 h 4242723"/>
              <a:gd name="connsiteX17" fmla="*/ 11568645 w 11568645"/>
              <a:gd name="connsiteY17" fmla="*/ 4242722 h 4242723"/>
              <a:gd name="connsiteX18" fmla="*/ 262 w 11568645"/>
              <a:gd name="connsiteY18" fmla="*/ 4242723 h 4242723"/>
              <a:gd name="connsiteX19" fmla="*/ 43919 w 11568645"/>
              <a:gd name="connsiteY19" fmla="*/ 491999 h 4242723"/>
              <a:gd name="connsiteX0" fmla="*/ 43919 w 11568645"/>
              <a:gd name="connsiteY0" fmla="*/ 491999 h 4242723"/>
              <a:gd name="connsiteX1" fmla="*/ 4600104 w 11568645"/>
              <a:gd name="connsiteY1" fmla="*/ 1076612 h 4242723"/>
              <a:gd name="connsiteX2" fmla="*/ 4944014 w 11568645"/>
              <a:gd name="connsiteY2" fmla="*/ 996602 h 4242723"/>
              <a:gd name="connsiteX3" fmla="*/ 5349273 w 11568645"/>
              <a:gd name="connsiteY3" fmla="*/ 1292686 h 4242723"/>
              <a:gd name="connsiteX4" fmla="*/ 5743739 w 11568645"/>
              <a:gd name="connsiteY4" fmla="*/ 48756 h 4242723"/>
              <a:gd name="connsiteX5" fmla="*/ 6233583 w 11568645"/>
              <a:gd name="connsiteY5" fmla="*/ 870872 h 4242723"/>
              <a:gd name="connsiteX6" fmla="*/ 6653745 w 11568645"/>
              <a:gd name="connsiteY6" fmla="*/ 653702 h 4242723"/>
              <a:gd name="connsiteX7" fmla="*/ 7442415 w 11568645"/>
              <a:gd name="connsiteY7" fmla="*/ 665132 h 4242723"/>
              <a:gd name="connsiteX8" fmla="*/ 7831035 w 11568645"/>
              <a:gd name="connsiteY8" fmla="*/ 459392 h 4242723"/>
              <a:gd name="connsiteX9" fmla="*/ 8596845 w 11568645"/>
              <a:gd name="connsiteY9" fmla="*/ 436532 h 4242723"/>
              <a:gd name="connsiteX10" fmla="*/ 9064464 w 11568645"/>
              <a:gd name="connsiteY10" fmla="*/ 345092 h 4242723"/>
              <a:gd name="connsiteX11" fmla="*/ 9518917 w 11568645"/>
              <a:gd name="connsiteY11" fmla="*/ 768002 h 4242723"/>
              <a:gd name="connsiteX12" fmla="*/ 9883952 w 11568645"/>
              <a:gd name="connsiteY12" fmla="*/ 439820 h 4242723"/>
              <a:gd name="connsiteX13" fmla="*/ 10750610 w 11568645"/>
              <a:gd name="connsiteY13" fmla="*/ 0 h 4242723"/>
              <a:gd name="connsiteX14" fmla="*/ 11116369 w 11568645"/>
              <a:gd name="connsiteY14" fmla="*/ 193214 h 4242723"/>
              <a:gd name="connsiteX15" fmla="*/ 11531323 w 11568645"/>
              <a:gd name="connsiteY15" fmla="*/ 37578 h 4242723"/>
              <a:gd name="connsiteX16" fmla="*/ 11568645 w 11568645"/>
              <a:gd name="connsiteY16" fmla="*/ 47912 h 4242723"/>
              <a:gd name="connsiteX17" fmla="*/ 11568645 w 11568645"/>
              <a:gd name="connsiteY17" fmla="*/ 4242722 h 4242723"/>
              <a:gd name="connsiteX18" fmla="*/ 262 w 11568645"/>
              <a:gd name="connsiteY18" fmla="*/ 4242723 h 4242723"/>
              <a:gd name="connsiteX19" fmla="*/ 43919 w 11568645"/>
              <a:gd name="connsiteY19" fmla="*/ 491999 h 4242723"/>
              <a:gd name="connsiteX0" fmla="*/ 43919 w 11568645"/>
              <a:gd name="connsiteY0" fmla="*/ 491999 h 4242723"/>
              <a:gd name="connsiteX1" fmla="*/ 4600104 w 11568645"/>
              <a:gd name="connsiteY1" fmla="*/ 1076612 h 4242723"/>
              <a:gd name="connsiteX2" fmla="*/ 4944014 w 11568645"/>
              <a:gd name="connsiteY2" fmla="*/ 996602 h 4242723"/>
              <a:gd name="connsiteX3" fmla="*/ 5743739 w 11568645"/>
              <a:gd name="connsiteY3" fmla="*/ 48756 h 4242723"/>
              <a:gd name="connsiteX4" fmla="*/ 6233583 w 11568645"/>
              <a:gd name="connsiteY4" fmla="*/ 870872 h 4242723"/>
              <a:gd name="connsiteX5" fmla="*/ 6653745 w 11568645"/>
              <a:gd name="connsiteY5" fmla="*/ 653702 h 4242723"/>
              <a:gd name="connsiteX6" fmla="*/ 7442415 w 11568645"/>
              <a:gd name="connsiteY6" fmla="*/ 665132 h 4242723"/>
              <a:gd name="connsiteX7" fmla="*/ 7831035 w 11568645"/>
              <a:gd name="connsiteY7" fmla="*/ 459392 h 4242723"/>
              <a:gd name="connsiteX8" fmla="*/ 8596845 w 11568645"/>
              <a:gd name="connsiteY8" fmla="*/ 436532 h 4242723"/>
              <a:gd name="connsiteX9" fmla="*/ 9064464 w 11568645"/>
              <a:gd name="connsiteY9" fmla="*/ 345092 h 4242723"/>
              <a:gd name="connsiteX10" fmla="*/ 9518917 w 11568645"/>
              <a:gd name="connsiteY10" fmla="*/ 768002 h 4242723"/>
              <a:gd name="connsiteX11" fmla="*/ 9883952 w 11568645"/>
              <a:gd name="connsiteY11" fmla="*/ 439820 h 4242723"/>
              <a:gd name="connsiteX12" fmla="*/ 10750610 w 11568645"/>
              <a:gd name="connsiteY12" fmla="*/ 0 h 4242723"/>
              <a:gd name="connsiteX13" fmla="*/ 11116369 w 11568645"/>
              <a:gd name="connsiteY13" fmla="*/ 193214 h 4242723"/>
              <a:gd name="connsiteX14" fmla="*/ 11531323 w 11568645"/>
              <a:gd name="connsiteY14" fmla="*/ 37578 h 4242723"/>
              <a:gd name="connsiteX15" fmla="*/ 11568645 w 11568645"/>
              <a:gd name="connsiteY15" fmla="*/ 47912 h 4242723"/>
              <a:gd name="connsiteX16" fmla="*/ 11568645 w 11568645"/>
              <a:gd name="connsiteY16" fmla="*/ 4242722 h 4242723"/>
              <a:gd name="connsiteX17" fmla="*/ 262 w 11568645"/>
              <a:gd name="connsiteY17" fmla="*/ 4242723 h 4242723"/>
              <a:gd name="connsiteX18" fmla="*/ 43919 w 11568645"/>
              <a:gd name="connsiteY18" fmla="*/ 491999 h 4242723"/>
              <a:gd name="connsiteX0" fmla="*/ 43919 w 11568645"/>
              <a:gd name="connsiteY0" fmla="*/ 491999 h 4242723"/>
              <a:gd name="connsiteX1" fmla="*/ 4600104 w 11568645"/>
              <a:gd name="connsiteY1" fmla="*/ 1076612 h 4242723"/>
              <a:gd name="connsiteX2" fmla="*/ 5743739 w 11568645"/>
              <a:gd name="connsiteY2" fmla="*/ 48756 h 4242723"/>
              <a:gd name="connsiteX3" fmla="*/ 6233583 w 11568645"/>
              <a:gd name="connsiteY3" fmla="*/ 870872 h 4242723"/>
              <a:gd name="connsiteX4" fmla="*/ 6653745 w 11568645"/>
              <a:gd name="connsiteY4" fmla="*/ 653702 h 4242723"/>
              <a:gd name="connsiteX5" fmla="*/ 7442415 w 11568645"/>
              <a:gd name="connsiteY5" fmla="*/ 665132 h 4242723"/>
              <a:gd name="connsiteX6" fmla="*/ 7831035 w 11568645"/>
              <a:gd name="connsiteY6" fmla="*/ 459392 h 4242723"/>
              <a:gd name="connsiteX7" fmla="*/ 8596845 w 11568645"/>
              <a:gd name="connsiteY7" fmla="*/ 436532 h 4242723"/>
              <a:gd name="connsiteX8" fmla="*/ 9064464 w 11568645"/>
              <a:gd name="connsiteY8" fmla="*/ 345092 h 4242723"/>
              <a:gd name="connsiteX9" fmla="*/ 9518917 w 11568645"/>
              <a:gd name="connsiteY9" fmla="*/ 768002 h 4242723"/>
              <a:gd name="connsiteX10" fmla="*/ 9883952 w 11568645"/>
              <a:gd name="connsiteY10" fmla="*/ 439820 h 4242723"/>
              <a:gd name="connsiteX11" fmla="*/ 10750610 w 11568645"/>
              <a:gd name="connsiteY11" fmla="*/ 0 h 4242723"/>
              <a:gd name="connsiteX12" fmla="*/ 11116369 w 11568645"/>
              <a:gd name="connsiteY12" fmla="*/ 193214 h 4242723"/>
              <a:gd name="connsiteX13" fmla="*/ 11531323 w 11568645"/>
              <a:gd name="connsiteY13" fmla="*/ 37578 h 4242723"/>
              <a:gd name="connsiteX14" fmla="*/ 11568645 w 11568645"/>
              <a:gd name="connsiteY14" fmla="*/ 47912 h 4242723"/>
              <a:gd name="connsiteX15" fmla="*/ 11568645 w 11568645"/>
              <a:gd name="connsiteY15" fmla="*/ 4242722 h 4242723"/>
              <a:gd name="connsiteX16" fmla="*/ 262 w 11568645"/>
              <a:gd name="connsiteY16" fmla="*/ 4242723 h 4242723"/>
              <a:gd name="connsiteX17" fmla="*/ 43919 w 11568645"/>
              <a:gd name="connsiteY17" fmla="*/ 491999 h 4242723"/>
              <a:gd name="connsiteX0" fmla="*/ 43919 w 11568645"/>
              <a:gd name="connsiteY0" fmla="*/ 491999 h 4242723"/>
              <a:gd name="connsiteX1" fmla="*/ 5743739 w 11568645"/>
              <a:gd name="connsiteY1" fmla="*/ 48756 h 4242723"/>
              <a:gd name="connsiteX2" fmla="*/ 6233583 w 11568645"/>
              <a:gd name="connsiteY2" fmla="*/ 870872 h 4242723"/>
              <a:gd name="connsiteX3" fmla="*/ 6653745 w 11568645"/>
              <a:gd name="connsiteY3" fmla="*/ 653702 h 4242723"/>
              <a:gd name="connsiteX4" fmla="*/ 7442415 w 11568645"/>
              <a:gd name="connsiteY4" fmla="*/ 665132 h 4242723"/>
              <a:gd name="connsiteX5" fmla="*/ 7831035 w 11568645"/>
              <a:gd name="connsiteY5" fmla="*/ 459392 h 4242723"/>
              <a:gd name="connsiteX6" fmla="*/ 8596845 w 11568645"/>
              <a:gd name="connsiteY6" fmla="*/ 436532 h 4242723"/>
              <a:gd name="connsiteX7" fmla="*/ 9064464 w 11568645"/>
              <a:gd name="connsiteY7" fmla="*/ 345092 h 4242723"/>
              <a:gd name="connsiteX8" fmla="*/ 9518917 w 11568645"/>
              <a:gd name="connsiteY8" fmla="*/ 768002 h 4242723"/>
              <a:gd name="connsiteX9" fmla="*/ 9883952 w 11568645"/>
              <a:gd name="connsiteY9" fmla="*/ 439820 h 4242723"/>
              <a:gd name="connsiteX10" fmla="*/ 10750610 w 11568645"/>
              <a:gd name="connsiteY10" fmla="*/ 0 h 4242723"/>
              <a:gd name="connsiteX11" fmla="*/ 11116369 w 11568645"/>
              <a:gd name="connsiteY11" fmla="*/ 193214 h 4242723"/>
              <a:gd name="connsiteX12" fmla="*/ 11531323 w 11568645"/>
              <a:gd name="connsiteY12" fmla="*/ 37578 h 4242723"/>
              <a:gd name="connsiteX13" fmla="*/ 11568645 w 11568645"/>
              <a:gd name="connsiteY13" fmla="*/ 47912 h 4242723"/>
              <a:gd name="connsiteX14" fmla="*/ 11568645 w 11568645"/>
              <a:gd name="connsiteY14" fmla="*/ 4242722 h 4242723"/>
              <a:gd name="connsiteX15" fmla="*/ 262 w 11568645"/>
              <a:gd name="connsiteY15" fmla="*/ 4242723 h 4242723"/>
              <a:gd name="connsiteX16" fmla="*/ 43919 w 11568645"/>
              <a:gd name="connsiteY16" fmla="*/ 491999 h 4242723"/>
              <a:gd name="connsiteX0" fmla="*/ 43919 w 11568645"/>
              <a:gd name="connsiteY0" fmla="*/ 491999 h 4242723"/>
              <a:gd name="connsiteX1" fmla="*/ 5743739 w 11568645"/>
              <a:gd name="connsiteY1" fmla="*/ 48756 h 4242723"/>
              <a:gd name="connsiteX2" fmla="*/ 6653745 w 11568645"/>
              <a:gd name="connsiteY2" fmla="*/ 653702 h 4242723"/>
              <a:gd name="connsiteX3" fmla="*/ 7442415 w 11568645"/>
              <a:gd name="connsiteY3" fmla="*/ 665132 h 4242723"/>
              <a:gd name="connsiteX4" fmla="*/ 7831035 w 11568645"/>
              <a:gd name="connsiteY4" fmla="*/ 459392 h 4242723"/>
              <a:gd name="connsiteX5" fmla="*/ 8596845 w 11568645"/>
              <a:gd name="connsiteY5" fmla="*/ 436532 h 4242723"/>
              <a:gd name="connsiteX6" fmla="*/ 9064464 w 11568645"/>
              <a:gd name="connsiteY6" fmla="*/ 345092 h 4242723"/>
              <a:gd name="connsiteX7" fmla="*/ 9518917 w 11568645"/>
              <a:gd name="connsiteY7" fmla="*/ 768002 h 4242723"/>
              <a:gd name="connsiteX8" fmla="*/ 9883952 w 11568645"/>
              <a:gd name="connsiteY8" fmla="*/ 439820 h 4242723"/>
              <a:gd name="connsiteX9" fmla="*/ 10750610 w 11568645"/>
              <a:gd name="connsiteY9" fmla="*/ 0 h 4242723"/>
              <a:gd name="connsiteX10" fmla="*/ 11116369 w 11568645"/>
              <a:gd name="connsiteY10" fmla="*/ 193214 h 4242723"/>
              <a:gd name="connsiteX11" fmla="*/ 11531323 w 11568645"/>
              <a:gd name="connsiteY11" fmla="*/ 37578 h 4242723"/>
              <a:gd name="connsiteX12" fmla="*/ 11568645 w 11568645"/>
              <a:gd name="connsiteY12" fmla="*/ 47912 h 4242723"/>
              <a:gd name="connsiteX13" fmla="*/ 11568645 w 11568645"/>
              <a:gd name="connsiteY13" fmla="*/ 4242722 h 4242723"/>
              <a:gd name="connsiteX14" fmla="*/ 262 w 11568645"/>
              <a:gd name="connsiteY14" fmla="*/ 4242723 h 4242723"/>
              <a:gd name="connsiteX15" fmla="*/ 43919 w 11568645"/>
              <a:gd name="connsiteY15" fmla="*/ 491999 h 4242723"/>
              <a:gd name="connsiteX0" fmla="*/ 43919 w 11568645"/>
              <a:gd name="connsiteY0" fmla="*/ 491999 h 4242723"/>
              <a:gd name="connsiteX1" fmla="*/ 5743739 w 11568645"/>
              <a:gd name="connsiteY1" fmla="*/ 48756 h 4242723"/>
              <a:gd name="connsiteX2" fmla="*/ 7442415 w 11568645"/>
              <a:gd name="connsiteY2" fmla="*/ 665132 h 4242723"/>
              <a:gd name="connsiteX3" fmla="*/ 7831035 w 11568645"/>
              <a:gd name="connsiteY3" fmla="*/ 459392 h 4242723"/>
              <a:gd name="connsiteX4" fmla="*/ 8596845 w 11568645"/>
              <a:gd name="connsiteY4" fmla="*/ 436532 h 4242723"/>
              <a:gd name="connsiteX5" fmla="*/ 9064464 w 11568645"/>
              <a:gd name="connsiteY5" fmla="*/ 345092 h 4242723"/>
              <a:gd name="connsiteX6" fmla="*/ 9518917 w 11568645"/>
              <a:gd name="connsiteY6" fmla="*/ 768002 h 4242723"/>
              <a:gd name="connsiteX7" fmla="*/ 9883952 w 11568645"/>
              <a:gd name="connsiteY7" fmla="*/ 439820 h 4242723"/>
              <a:gd name="connsiteX8" fmla="*/ 10750610 w 11568645"/>
              <a:gd name="connsiteY8" fmla="*/ 0 h 4242723"/>
              <a:gd name="connsiteX9" fmla="*/ 11116369 w 11568645"/>
              <a:gd name="connsiteY9" fmla="*/ 193214 h 4242723"/>
              <a:gd name="connsiteX10" fmla="*/ 11531323 w 11568645"/>
              <a:gd name="connsiteY10" fmla="*/ 37578 h 4242723"/>
              <a:gd name="connsiteX11" fmla="*/ 11568645 w 11568645"/>
              <a:gd name="connsiteY11" fmla="*/ 47912 h 4242723"/>
              <a:gd name="connsiteX12" fmla="*/ 11568645 w 11568645"/>
              <a:gd name="connsiteY12" fmla="*/ 4242722 h 4242723"/>
              <a:gd name="connsiteX13" fmla="*/ 262 w 11568645"/>
              <a:gd name="connsiteY13" fmla="*/ 4242723 h 4242723"/>
              <a:gd name="connsiteX14" fmla="*/ 43919 w 11568645"/>
              <a:gd name="connsiteY14" fmla="*/ 491999 h 4242723"/>
              <a:gd name="connsiteX0" fmla="*/ 43919 w 11568645"/>
              <a:gd name="connsiteY0" fmla="*/ 491999 h 4242723"/>
              <a:gd name="connsiteX1" fmla="*/ 5743739 w 11568645"/>
              <a:gd name="connsiteY1" fmla="*/ 48756 h 4242723"/>
              <a:gd name="connsiteX2" fmla="*/ 7831035 w 11568645"/>
              <a:gd name="connsiteY2" fmla="*/ 459392 h 4242723"/>
              <a:gd name="connsiteX3" fmla="*/ 8596845 w 11568645"/>
              <a:gd name="connsiteY3" fmla="*/ 436532 h 4242723"/>
              <a:gd name="connsiteX4" fmla="*/ 9064464 w 11568645"/>
              <a:gd name="connsiteY4" fmla="*/ 345092 h 4242723"/>
              <a:gd name="connsiteX5" fmla="*/ 9518917 w 11568645"/>
              <a:gd name="connsiteY5" fmla="*/ 768002 h 4242723"/>
              <a:gd name="connsiteX6" fmla="*/ 9883952 w 11568645"/>
              <a:gd name="connsiteY6" fmla="*/ 439820 h 4242723"/>
              <a:gd name="connsiteX7" fmla="*/ 10750610 w 11568645"/>
              <a:gd name="connsiteY7" fmla="*/ 0 h 4242723"/>
              <a:gd name="connsiteX8" fmla="*/ 11116369 w 11568645"/>
              <a:gd name="connsiteY8" fmla="*/ 193214 h 4242723"/>
              <a:gd name="connsiteX9" fmla="*/ 11531323 w 11568645"/>
              <a:gd name="connsiteY9" fmla="*/ 37578 h 4242723"/>
              <a:gd name="connsiteX10" fmla="*/ 11568645 w 11568645"/>
              <a:gd name="connsiteY10" fmla="*/ 47912 h 4242723"/>
              <a:gd name="connsiteX11" fmla="*/ 11568645 w 11568645"/>
              <a:gd name="connsiteY11" fmla="*/ 4242722 h 4242723"/>
              <a:gd name="connsiteX12" fmla="*/ 262 w 11568645"/>
              <a:gd name="connsiteY12" fmla="*/ 4242723 h 4242723"/>
              <a:gd name="connsiteX13" fmla="*/ 43919 w 11568645"/>
              <a:gd name="connsiteY13" fmla="*/ 491999 h 4242723"/>
              <a:gd name="connsiteX0" fmla="*/ 43919 w 11568645"/>
              <a:gd name="connsiteY0" fmla="*/ 491999 h 4242723"/>
              <a:gd name="connsiteX1" fmla="*/ 5743739 w 11568645"/>
              <a:gd name="connsiteY1" fmla="*/ 48756 h 4242723"/>
              <a:gd name="connsiteX2" fmla="*/ 8596845 w 11568645"/>
              <a:gd name="connsiteY2" fmla="*/ 436532 h 4242723"/>
              <a:gd name="connsiteX3" fmla="*/ 9064464 w 11568645"/>
              <a:gd name="connsiteY3" fmla="*/ 345092 h 4242723"/>
              <a:gd name="connsiteX4" fmla="*/ 9518917 w 11568645"/>
              <a:gd name="connsiteY4" fmla="*/ 768002 h 4242723"/>
              <a:gd name="connsiteX5" fmla="*/ 9883952 w 11568645"/>
              <a:gd name="connsiteY5" fmla="*/ 439820 h 4242723"/>
              <a:gd name="connsiteX6" fmla="*/ 10750610 w 11568645"/>
              <a:gd name="connsiteY6" fmla="*/ 0 h 4242723"/>
              <a:gd name="connsiteX7" fmla="*/ 11116369 w 11568645"/>
              <a:gd name="connsiteY7" fmla="*/ 193214 h 4242723"/>
              <a:gd name="connsiteX8" fmla="*/ 11531323 w 11568645"/>
              <a:gd name="connsiteY8" fmla="*/ 37578 h 4242723"/>
              <a:gd name="connsiteX9" fmla="*/ 11568645 w 11568645"/>
              <a:gd name="connsiteY9" fmla="*/ 47912 h 4242723"/>
              <a:gd name="connsiteX10" fmla="*/ 11568645 w 11568645"/>
              <a:gd name="connsiteY10" fmla="*/ 4242722 h 4242723"/>
              <a:gd name="connsiteX11" fmla="*/ 262 w 11568645"/>
              <a:gd name="connsiteY11" fmla="*/ 4242723 h 4242723"/>
              <a:gd name="connsiteX12" fmla="*/ 43919 w 11568645"/>
              <a:gd name="connsiteY12" fmla="*/ 491999 h 4242723"/>
              <a:gd name="connsiteX0" fmla="*/ 43919 w 11568645"/>
              <a:gd name="connsiteY0" fmla="*/ 491999 h 4242723"/>
              <a:gd name="connsiteX1" fmla="*/ 5743739 w 11568645"/>
              <a:gd name="connsiteY1" fmla="*/ 48756 h 4242723"/>
              <a:gd name="connsiteX2" fmla="*/ 8692692 w 11568645"/>
              <a:gd name="connsiteY2" fmla="*/ 239789 h 4242723"/>
              <a:gd name="connsiteX3" fmla="*/ 9064464 w 11568645"/>
              <a:gd name="connsiteY3" fmla="*/ 345092 h 4242723"/>
              <a:gd name="connsiteX4" fmla="*/ 9518917 w 11568645"/>
              <a:gd name="connsiteY4" fmla="*/ 768002 h 4242723"/>
              <a:gd name="connsiteX5" fmla="*/ 9883952 w 11568645"/>
              <a:gd name="connsiteY5" fmla="*/ 439820 h 4242723"/>
              <a:gd name="connsiteX6" fmla="*/ 10750610 w 11568645"/>
              <a:gd name="connsiteY6" fmla="*/ 0 h 4242723"/>
              <a:gd name="connsiteX7" fmla="*/ 11116369 w 11568645"/>
              <a:gd name="connsiteY7" fmla="*/ 193214 h 4242723"/>
              <a:gd name="connsiteX8" fmla="*/ 11531323 w 11568645"/>
              <a:gd name="connsiteY8" fmla="*/ 37578 h 4242723"/>
              <a:gd name="connsiteX9" fmla="*/ 11568645 w 11568645"/>
              <a:gd name="connsiteY9" fmla="*/ 47912 h 4242723"/>
              <a:gd name="connsiteX10" fmla="*/ 11568645 w 11568645"/>
              <a:gd name="connsiteY10" fmla="*/ 4242722 h 4242723"/>
              <a:gd name="connsiteX11" fmla="*/ 262 w 11568645"/>
              <a:gd name="connsiteY11" fmla="*/ 4242723 h 4242723"/>
              <a:gd name="connsiteX12" fmla="*/ 43919 w 11568645"/>
              <a:gd name="connsiteY12" fmla="*/ 491999 h 4242723"/>
              <a:gd name="connsiteX0" fmla="*/ 43919 w 11568645"/>
              <a:gd name="connsiteY0" fmla="*/ 491999 h 4242723"/>
              <a:gd name="connsiteX1" fmla="*/ 5743739 w 11568645"/>
              <a:gd name="connsiteY1" fmla="*/ 48756 h 4242723"/>
              <a:gd name="connsiteX2" fmla="*/ 8692692 w 11568645"/>
              <a:gd name="connsiteY2" fmla="*/ 239789 h 4242723"/>
              <a:gd name="connsiteX3" fmla="*/ 9518917 w 11568645"/>
              <a:gd name="connsiteY3" fmla="*/ 768002 h 4242723"/>
              <a:gd name="connsiteX4" fmla="*/ 9883952 w 11568645"/>
              <a:gd name="connsiteY4" fmla="*/ 439820 h 4242723"/>
              <a:gd name="connsiteX5" fmla="*/ 10750610 w 11568645"/>
              <a:gd name="connsiteY5" fmla="*/ 0 h 4242723"/>
              <a:gd name="connsiteX6" fmla="*/ 11116369 w 11568645"/>
              <a:gd name="connsiteY6" fmla="*/ 193214 h 4242723"/>
              <a:gd name="connsiteX7" fmla="*/ 11531323 w 11568645"/>
              <a:gd name="connsiteY7" fmla="*/ 37578 h 4242723"/>
              <a:gd name="connsiteX8" fmla="*/ 11568645 w 11568645"/>
              <a:gd name="connsiteY8" fmla="*/ 47912 h 4242723"/>
              <a:gd name="connsiteX9" fmla="*/ 11568645 w 11568645"/>
              <a:gd name="connsiteY9" fmla="*/ 4242722 h 4242723"/>
              <a:gd name="connsiteX10" fmla="*/ 262 w 11568645"/>
              <a:gd name="connsiteY10" fmla="*/ 4242723 h 4242723"/>
              <a:gd name="connsiteX11" fmla="*/ 43919 w 11568645"/>
              <a:gd name="connsiteY11" fmla="*/ 491999 h 4242723"/>
              <a:gd name="connsiteX0" fmla="*/ 43919 w 11568645"/>
              <a:gd name="connsiteY0" fmla="*/ 491999 h 4242723"/>
              <a:gd name="connsiteX1" fmla="*/ 5743739 w 11568645"/>
              <a:gd name="connsiteY1" fmla="*/ 48756 h 4242723"/>
              <a:gd name="connsiteX2" fmla="*/ 8692692 w 11568645"/>
              <a:gd name="connsiteY2" fmla="*/ 239789 h 4242723"/>
              <a:gd name="connsiteX3" fmla="*/ 9883952 w 11568645"/>
              <a:gd name="connsiteY3" fmla="*/ 439820 h 4242723"/>
              <a:gd name="connsiteX4" fmla="*/ 10750610 w 11568645"/>
              <a:gd name="connsiteY4" fmla="*/ 0 h 4242723"/>
              <a:gd name="connsiteX5" fmla="*/ 11116369 w 11568645"/>
              <a:gd name="connsiteY5" fmla="*/ 193214 h 4242723"/>
              <a:gd name="connsiteX6" fmla="*/ 11531323 w 11568645"/>
              <a:gd name="connsiteY6" fmla="*/ 37578 h 4242723"/>
              <a:gd name="connsiteX7" fmla="*/ 11568645 w 11568645"/>
              <a:gd name="connsiteY7" fmla="*/ 47912 h 4242723"/>
              <a:gd name="connsiteX8" fmla="*/ 11568645 w 11568645"/>
              <a:gd name="connsiteY8" fmla="*/ 4242722 h 4242723"/>
              <a:gd name="connsiteX9" fmla="*/ 262 w 11568645"/>
              <a:gd name="connsiteY9" fmla="*/ 4242723 h 4242723"/>
              <a:gd name="connsiteX10" fmla="*/ 43919 w 11568645"/>
              <a:gd name="connsiteY10" fmla="*/ 491999 h 4242723"/>
              <a:gd name="connsiteX0" fmla="*/ 43919 w 11568645"/>
              <a:gd name="connsiteY0" fmla="*/ 491999 h 4242723"/>
              <a:gd name="connsiteX1" fmla="*/ 5743739 w 11568645"/>
              <a:gd name="connsiteY1" fmla="*/ 48756 h 4242723"/>
              <a:gd name="connsiteX2" fmla="*/ 8692692 w 11568645"/>
              <a:gd name="connsiteY2" fmla="*/ 239789 h 4242723"/>
              <a:gd name="connsiteX3" fmla="*/ 10750610 w 11568645"/>
              <a:gd name="connsiteY3" fmla="*/ 0 h 4242723"/>
              <a:gd name="connsiteX4" fmla="*/ 11116369 w 11568645"/>
              <a:gd name="connsiteY4" fmla="*/ 193214 h 4242723"/>
              <a:gd name="connsiteX5" fmla="*/ 11531323 w 11568645"/>
              <a:gd name="connsiteY5" fmla="*/ 37578 h 4242723"/>
              <a:gd name="connsiteX6" fmla="*/ 11568645 w 11568645"/>
              <a:gd name="connsiteY6" fmla="*/ 47912 h 4242723"/>
              <a:gd name="connsiteX7" fmla="*/ 11568645 w 11568645"/>
              <a:gd name="connsiteY7" fmla="*/ 4242722 h 4242723"/>
              <a:gd name="connsiteX8" fmla="*/ 262 w 11568645"/>
              <a:gd name="connsiteY8" fmla="*/ 4242723 h 4242723"/>
              <a:gd name="connsiteX9" fmla="*/ 43919 w 11568645"/>
              <a:gd name="connsiteY9" fmla="*/ 491999 h 4242723"/>
              <a:gd name="connsiteX0" fmla="*/ 43919 w 11568645"/>
              <a:gd name="connsiteY0" fmla="*/ 454421 h 4205145"/>
              <a:gd name="connsiteX1" fmla="*/ 5743739 w 11568645"/>
              <a:gd name="connsiteY1" fmla="*/ 11178 h 4205145"/>
              <a:gd name="connsiteX2" fmla="*/ 8692692 w 11568645"/>
              <a:gd name="connsiteY2" fmla="*/ 202211 h 4205145"/>
              <a:gd name="connsiteX3" fmla="*/ 10798533 w 11568645"/>
              <a:gd name="connsiteY3" fmla="*/ 54235 h 4205145"/>
              <a:gd name="connsiteX4" fmla="*/ 11116369 w 11568645"/>
              <a:gd name="connsiteY4" fmla="*/ 155636 h 4205145"/>
              <a:gd name="connsiteX5" fmla="*/ 11531323 w 11568645"/>
              <a:gd name="connsiteY5" fmla="*/ 0 h 4205145"/>
              <a:gd name="connsiteX6" fmla="*/ 11568645 w 11568645"/>
              <a:gd name="connsiteY6" fmla="*/ 10334 h 4205145"/>
              <a:gd name="connsiteX7" fmla="*/ 11568645 w 11568645"/>
              <a:gd name="connsiteY7" fmla="*/ 4205144 h 4205145"/>
              <a:gd name="connsiteX8" fmla="*/ 262 w 11568645"/>
              <a:gd name="connsiteY8" fmla="*/ 4205145 h 4205145"/>
              <a:gd name="connsiteX9" fmla="*/ 43919 w 11568645"/>
              <a:gd name="connsiteY9" fmla="*/ 454421 h 4205145"/>
              <a:gd name="connsiteX0" fmla="*/ 43919 w 11568645"/>
              <a:gd name="connsiteY0" fmla="*/ 454421 h 4205145"/>
              <a:gd name="connsiteX1" fmla="*/ 5743739 w 11568645"/>
              <a:gd name="connsiteY1" fmla="*/ 11178 h 4205145"/>
              <a:gd name="connsiteX2" fmla="*/ 8692692 w 11568645"/>
              <a:gd name="connsiteY2" fmla="*/ 202211 h 4205145"/>
              <a:gd name="connsiteX3" fmla="*/ 10798533 w 11568645"/>
              <a:gd name="connsiteY3" fmla="*/ 54235 h 4205145"/>
              <a:gd name="connsiteX4" fmla="*/ 11531323 w 11568645"/>
              <a:gd name="connsiteY4" fmla="*/ 0 h 4205145"/>
              <a:gd name="connsiteX5" fmla="*/ 11568645 w 11568645"/>
              <a:gd name="connsiteY5" fmla="*/ 10334 h 4205145"/>
              <a:gd name="connsiteX6" fmla="*/ 11568645 w 11568645"/>
              <a:gd name="connsiteY6" fmla="*/ 4205144 h 4205145"/>
              <a:gd name="connsiteX7" fmla="*/ 262 w 11568645"/>
              <a:gd name="connsiteY7" fmla="*/ 4205145 h 4205145"/>
              <a:gd name="connsiteX8" fmla="*/ 43919 w 11568645"/>
              <a:gd name="connsiteY8" fmla="*/ 454421 h 420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645" h="4205145">
                <a:moveTo>
                  <a:pt x="43919" y="454421"/>
                </a:moveTo>
                <a:lnTo>
                  <a:pt x="5743739" y="11178"/>
                </a:lnTo>
                <a:lnTo>
                  <a:pt x="8692692" y="202211"/>
                </a:lnTo>
                <a:lnTo>
                  <a:pt x="10798533" y="54235"/>
                </a:lnTo>
                <a:lnTo>
                  <a:pt x="11531323" y="0"/>
                </a:lnTo>
                <a:lnTo>
                  <a:pt x="11568645" y="10334"/>
                </a:lnTo>
                <a:lnTo>
                  <a:pt x="11568645" y="4205144"/>
                </a:lnTo>
                <a:lnTo>
                  <a:pt x="262" y="4205145"/>
                </a:lnTo>
                <a:cubicBezTo>
                  <a:pt x="-4126" y="3196639"/>
                  <a:pt x="48307" y="1462927"/>
                  <a:pt x="43919" y="454421"/>
                </a:cubicBezTo>
                <a:close/>
              </a:path>
            </a:pathLst>
          </a:custGeom>
          <a:blipFill dpi="0" rotWithShape="1">
            <a:blip r:embed="rId3">
              <a:alphaModFix amt="56000"/>
            </a:blip>
            <a:srcRect/>
            <a:stretch>
              <a:fillRect l="-79493" b="-32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15934EB0-CB0F-7D47-A64D-23F3A380506C}"/>
              </a:ext>
            </a:extLst>
          </p:cNvPr>
          <p:cNvGraphicFramePr/>
          <p:nvPr>
            <p:extLst/>
          </p:nvPr>
        </p:nvGraphicFramePr>
        <p:xfrm>
          <a:off x="2514600" y="1382034"/>
          <a:ext cx="8191499"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103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902570" y="2089499"/>
            <a:ext cx="11009682" cy="4108102"/>
          </a:xfrm>
          <a:custGeom>
            <a:avLst/>
            <a:gdLst>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80160 h 4217670"/>
              <a:gd name="connsiteX4" fmla="*/ 2103120 w 11612880"/>
              <a:gd name="connsiteY4" fmla="*/ 1405890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80160 h 4217670"/>
              <a:gd name="connsiteX4" fmla="*/ 2093595 w 11612880"/>
              <a:gd name="connsiteY4" fmla="*/ 1377315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57450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28875 w 11612880"/>
              <a:gd name="connsiteY5" fmla="*/ 1588770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12880"/>
              <a:gd name="connsiteY0" fmla="*/ 1325880 h 4217670"/>
              <a:gd name="connsiteX1" fmla="*/ 937260 w 11612880"/>
              <a:gd name="connsiteY1" fmla="*/ 1062990 h 4217670"/>
              <a:gd name="connsiteX2" fmla="*/ 1383030 w 11612880"/>
              <a:gd name="connsiteY2" fmla="*/ 1268730 h 4217670"/>
              <a:gd name="connsiteX3" fmla="*/ 1703070 w 11612880"/>
              <a:gd name="connsiteY3" fmla="*/ 1251585 h 4217670"/>
              <a:gd name="connsiteX4" fmla="*/ 2093595 w 11612880"/>
              <a:gd name="connsiteY4" fmla="*/ 1377315 h 4217670"/>
              <a:gd name="connsiteX5" fmla="*/ 2486025 w 11612880"/>
              <a:gd name="connsiteY5" fmla="*/ 1560195 h 4217670"/>
              <a:gd name="connsiteX6" fmla="*/ 2880360 w 11612880"/>
              <a:gd name="connsiteY6" fmla="*/ 1474470 h 4217670"/>
              <a:gd name="connsiteX7" fmla="*/ 3257550 w 11612880"/>
              <a:gd name="connsiteY7" fmla="*/ 1497330 h 4217670"/>
              <a:gd name="connsiteX8" fmla="*/ 3646170 w 11612880"/>
              <a:gd name="connsiteY8" fmla="*/ 1154430 h 4217670"/>
              <a:gd name="connsiteX9" fmla="*/ 4023360 w 11612880"/>
              <a:gd name="connsiteY9" fmla="*/ 1177290 h 4217670"/>
              <a:gd name="connsiteX10" fmla="*/ 4423410 w 11612880"/>
              <a:gd name="connsiteY10" fmla="*/ 1348740 h 4217670"/>
              <a:gd name="connsiteX11" fmla="*/ 4789170 w 11612880"/>
              <a:gd name="connsiteY11" fmla="*/ 1051560 h 4217670"/>
              <a:gd name="connsiteX12" fmla="*/ 5212080 w 11612880"/>
              <a:gd name="connsiteY12" fmla="*/ 971550 h 4217670"/>
              <a:gd name="connsiteX13" fmla="*/ 5577840 w 11612880"/>
              <a:gd name="connsiteY13" fmla="*/ 1280160 h 4217670"/>
              <a:gd name="connsiteX14" fmla="*/ 5943600 w 11612880"/>
              <a:gd name="connsiteY14" fmla="*/ 651510 h 4217670"/>
              <a:gd name="connsiteX15" fmla="*/ 6343650 w 11612880"/>
              <a:gd name="connsiteY15" fmla="*/ 845820 h 4217670"/>
              <a:gd name="connsiteX16" fmla="*/ 6697980 w 11612880"/>
              <a:gd name="connsiteY16" fmla="*/ 628650 h 4217670"/>
              <a:gd name="connsiteX17" fmla="*/ 7486650 w 11612880"/>
              <a:gd name="connsiteY17" fmla="*/ 640080 h 4217670"/>
              <a:gd name="connsiteX18" fmla="*/ 7875270 w 11612880"/>
              <a:gd name="connsiteY18" fmla="*/ 434340 h 4217670"/>
              <a:gd name="connsiteX19" fmla="*/ 8641080 w 11612880"/>
              <a:gd name="connsiteY19" fmla="*/ 411480 h 4217670"/>
              <a:gd name="connsiteX20" fmla="*/ 9029700 w 11612880"/>
              <a:gd name="connsiteY20" fmla="*/ 320040 h 4217670"/>
              <a:gd name="connsiteX21" fmla="*/ 9418320 w 11612880"/>
              <a:gd name="connsiteY21" fmla="*/ 742950 h 4217670"/>
              <a:gd name="connsiteX22" fmla="*/ 9875520 w 11612880"/>
              <a:gd name="connsiteY22" fmla="*/ 377190 h 4217670"/>
              <a:gd name="connsiteX23" fmla="*/ 10584180 w 11612880"/>
              <a:gd name="connsiteY23" fmla="*/ 0 h 4217670"/>
              <a:gd name="connsiteX24" fmla="*/ 10949940 w 11612880"/>
              <a:gd name="connsiteY24" fmla="*/ 205740 h 4217670"/>
              <a:gd name="connsiteX25" fmla="*/ 11338560 w 11612880"/>
              <a:gd name="connsiteY25" fmla="*/ 0 h 4217670"/>
              <a:gd name="connsiteX26" fmla="*/ 11612880 w 11612880"/>
              <a:gd name="connsiteY26" fmla="*/ 22860 h 4217670"/>
              <a:gd name="connsiteX27" fmla="*/ 11612880 w 11612880"/>
              <a:gd name="connsiteY27" fmla="*/ 4217670 h 4217670"/>
              <a:gd name="connsiteX28" fmla="*/ 0 w 11612880"/>
              <a:gd name="connsiteY28" fmla="*/ 4217670 h 4217670"/>
              <a:gd name="connsiteX29" fmla="*/ 0 w 11612880"/>
              <a:gd name="connsiteY29" fmla="*/ 1325880 h 4217670"/>
              <a:gd name="connsiteX0" fmla="*/ 0 w 11626047"/>
              <a:gd name="connsiteY0" fmla="*/ 1200620 h 4217670"/>
              <a:gd name="connsiteX1" fmla="*/ 950427 w 11626047"/>
              <a:gd name="connsiteY1" fmla="*/ 1062990 h 4217670"/>
              <a:gd name="connsiteX2" fmla="*/ 1396197 w 11626047"/>
              <a:gd name="connsiteY2" fmla="*/ 1268730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1396197 w 11626047"/>
              <a:gd name="connsiteY2" fmla="*/ 1268730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716237 w 11626047"/>
              <a:gd name="connsiteY3" fmla="*/ 1251585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2106762 w 11626047"/>
              <a:gd name="connsiteY4" fmla="*/ 1377315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499192 w 11626047"/>
              <a:gd name="connsiteY5" fmla="*/ 1560195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893527 w 11626047"/>
              <a:gd name="connsiteY6" fmla="*/ 1474470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3270717 w 11626047"/>
              <a:gd name="connsiteY7" fmla="*/ 1497330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659337 w 11626047"/>
              <a:gd name="connsiteY8" fmla="*/ 1154430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4036527 w 11626047"/>
              <a:gd name="connsiteY9" fmla="*/ 1177290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436577 w 11626047"/>
              <a:gd name="connsiteY10" fmla="*/ 1348740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802337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225247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591007 w 11626047"/>
              <a:gd name="connsiteY13" fmla="*/ 1280160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956767 w 11626047"/>
              <a:gd name="connsiteY14" fmla="*/ 651510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356817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042867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431487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576319 w 11626047"/>
              <a:gd name="connsiteY21" fmla="*/ 742950 h 4217670"/>
              <a:gd name="connsiteX22" fmla="*/ 9888687 w 11626047"/>
              <a:gd name="connsiteY22" fmla="*/ 377190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00620 h 4217670"/>
              <a:gd name="connsiteX1" fmla="*/ 515931 w 11626047"/>
              <a:gd name="connsiteY1" fmla="*/ 1062990 h 4217670"/>
              <a:gd name="connsiteX2" fmla="*/ 869536 w 11626047"/>
              <a:gd name="connsiteY2" fmla="*/ 1293782 h 4217670"/>
              <a:gd name="connsiteX3" fmla="*/ 1387074 w 11626047"/>
              <a:gd name="connsiteY3" fmla="*/ 1226533 h 4217670"/>
              <a:gd name="connsiteX4" fmla="*/ 1711766 w 11626047"/>
              <a:gd name="connsiteY4" fmla="*/ 1389841 h 4217670"/>
              <a:gd name="connsiteX5" fmla="*/ 2130530 w 11626047"/>
              <a:gd name="connsiteY5" fmla="*/ 1610299 h 4217670"/>
              <a:gd name="connsiteX6" fmla="*/ 2485365 w 11626047"/>
              <a:gd name="connsiteY6" fmla="*/ 1499522 h 4217670"/>
              <a:gd name="connsiteX7" fmla="*/ 2928387 w 11626047"/>
              <a:gd name="connsiteY7" fmla="*/ 1484804 h 4217670"/>
              <a:gd name="connsiteX8" fmla="*/ 3488173 w 11626047"/>
              <a:gd name="connsiteY8" fmla="*/ 1116852 h 4217670"/>
              <a:gd name="connsiteX9" fmla="*/ 3786364 w 11626047"/>
              <a:gd name="connsiteY9" fmla="*/ 1152238 h 4217670"/>
              <a:gd name="connsiteX10" fmla="*/ 4186414 w 11626047"/>
              <a:gd name="connsiteY10" fmla="*/ 1361266 h 4217670"/>
              <a:gd name="connsiteX11" fmla="*/ 4657506 w 11626047"/>
              <a:gd name="connsiteY11" fmla="*/ 1051560 h 4217670"/>
              <a:gd name="connsiteX12" fmla="*/ 5001416 w 11626047"/>
              <a:gd name="connsiteY12" fmla="*/ 971550 h 4217670"/>
              <a:gd name="connsiteX13" fmla="*/ 5406675 w 11626047"/>
              <a:gd name="connsiteY13" fmla="*/ 1267634 h 4217670"/>
              <a:gd name="connsiteX14" fmla="*/ 5825102 w 11626047"/>
              <a:gd name="connsiteY14" fmla="*/ 613932 h 4217670"/>
              <a:gd name="connsiteX15" fmla="*/ 6290985 w 11626047"/>
              <a:gd name="connsiteY15" fmla="*/ 845820 h 4217670"/>
              <a:gd name="connsiteX16" fmla="*/ 6711147 w 11626047"/>
              <a:gd name="connsiteY16" fmla="*/ 628650 h 4217670"/>
              <a:gd name="connsiteX17" fmla="*/ 7499817 w 11626047"/>
              <a:gd name="connsiteY17" fmla="*/ 640080 h 4217670"/>
              <a:gd name="connsiteX18" fmla="*/ 7888437 w 11626047"/>
              <a:gd name="connsiteY18" fmla="*/ 434340 h 4217670"/>
              <a:gd name="connsiteX19" fmla="*/ 8654247 w 11626047"/>
              <a:gd name="connsiteY19" fmla="*/ 411480 h 4217670"/>
              <a:gd name="connsiteX20" fmla="*/ 9121866 w 11626047"/>
              <a:gd name="connsiteY20" fmla="*/ 320040 h 4217670"/>
              <a:gd name="connsiteX21" fmla="*/ 9576319 w 11626047"/>
              <a:gd name="connsiteY21" fmla="*/ 742950 h 4217670"/>
              <a:gd name="connsiteX22" fmla="*/ 9941354 w 11626047"/>
              <a:gd name="connsiteY22" fmla="*/ 414768 h 4217670"/>
              <a:gd name="connsiteX23" fmla="*/ 10597347 w 11626047"/>
              <a:gd name="connsiteY23" fmla="*/ 0 h 4217670"/>
              <a:gd name="connsiteX24" fmla="*/ 10963107 w 11626047"/>
              <a:gd name="connsiteY24" fmla="*/ 205740 h 4217670"/>
              <a:gd name="connsiteX25" fmla="*/ 11351727 w 11626047"/>
              <a:gd name="connsiteY25" fmla="*/ 0 h 4217670"/>
              <a:gd name="connsiteX26" fmla="*/ 11626047 w 11626047"/>
              <a:gd name="connsiteY26" fmla="*/ 22860 h 4217670"/>
              <a:gd name="connsiteX27" fmla="*/ 11626047 w 11626047"/>
              <a:gd name="connsiteY27" fmla="*/ 4217670 h 4217670"/>
              <a:gd name="connsiteX28" fmla="*/ 13167 w 11626047"/>
              <a:gd name="connsiteY28" fmla="*/ 4217670 h 4217670"/>
              <a:gd name="connsiteX29" fmla="*/ 0 w 11626047"/>
              <a:gd name="connsiteY29" fmla="*/ 1200620 h 4217670"/>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0963107 w 11626047"/>
              <a:gd name="connsiteY24" fmla="*/ 230792 h 4242722"/>
              <a:gd name="connsiteX25" fmla="*/ 11351727 w 11626047"/>
              <a:gd name="connsiteY25" fmla="*/ 25052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226437 w 11626047"/>
              <a:gd name="connsiteY24" fmla="*/ 318474 h 4242722"/>
              <a:gd name="connsiteX25" fmla="*/ 11351727 w 11626047"/>
              <a:gd name="connsiteY25" fmla="*/ 25052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226437 w 11626047"/>
              <a:gd name="connsiteY24" fmla="*/ 31847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869536 w 11626047"/>
              <a:gd name="connsiteY2" fmla="*/ 1318834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87074 w 11626047"/>
              <a:gd name="connsiteY3" fmla="*/ 1251585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28387 w 11626047"/>
              <a:gd name="connsiteY7" fmla="*/ 1509856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15221 w 11626047"/>
              <a:gd name="connsiteY7" fmla="*/ 1547434 h 4242722"/>
              <a:gd name="connsiteX8" fmla="*/ 3488173 w 11626047"/>
              <a:gd name="connsiteY8" fmla="*/ 1141904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0 w 11626047"/>
              <a:gd name="connsiteY0" fmla="*/ 1225672 h 4242722"/>
              <a:gd name="connsiteX1" fmla="*/ 515931 w 11626047"/>
              <a:gd name="connsiteY1" fmla="*/ 1088042 h 4242722"/>
              <a:gd name="connsiteX2" fmla="*/ 922202 w 11626047"/>
              <a:gd name="connsiteY2" fmla="*/ 1331360 h 4242722"/>
              <a:gd name="connsiteX3" fmla="*/ 1347575 w 11626047"/>
              <a:gd name="connsiteY3" fmla="*/ 1276637 h 4242722"/>
              <a:gd name="connsiteX4" fmla="*/ 1711766 w 11626047"/>
              <a:gd name="connsiteY4" fmla="*/ 1414893 h 4242722"/>
              <a:gd name="connsiteX5" fmla="*/ 2130530 w 11626047"/>
              <a:gd name="connsiteY5" fmla="*/ 1635351 h 4242722"/>
              <a:gd name="connsiteX6" fmla="*/ 2485365 w 11626047"/>
              <a:gd name="connsiteY6" fmla="*/ 1524574 h 4242722"/>
              <a:gd name="connsiteX7" fmla="*/ 2915221 w 11626047"/>
              <a:gd name="connsiteY7" fmla="*/ 1547434 h 4242722"/>
              <a:gd name="connsiteX8" fmla="*/ 3382841 w 11626047"/>
              <a:gd name="connsiteY8" fmla="*/ 1166956 h 4242722"/>
              <a:gd name="connsiteX9" fmla="*/ 3786364 w 11626047"/>
              <a:gd name="connsiteY9" fmla="*/ 1177290 h 4242722"/>
              <a:gd name="connsiteX10" fmla="*/ 4186414 w 11626047"/>
              <a:gd name="connsiteY10" fmla="*/ 1386318 h 4242722"/>
              <a:gd name="connsiteX11" fmla="*/ 4657506 w 11626047"/>
              <a:gd name="connsiteY11" fmla="*/ 1076612 h 4242722"/>
              <a:gd name="connsiteX12" fmla="*/ 5001416 w 11626047"/>
              <a:gd name="connsiteY12" fmla="*/ 996602 h 4242722"/>
              <a:gd name="connsiteX13" fmla="*/ 5406675 w 11626047"/>
              <a:gd name="connsiteY13" fmla="*/ 1292686 h 4242722"/>
              <a:gd name="connsiteX14" fmla="*/ 5825102 w 11626047"/>
              <a:gd name="connsiteY14" fmla="*/ 638984 h 4242722"/>
              <a:gd name="connsiteX15" fmla="*/ 6290985 w 11626047"/>
              <a:gd name="connsiteY15" fmla="*/ 870872 h 4242722"/>
              <a:gd name="connsiteX16" fmla="*/ 6711147 w 11626047"/>
              <a:gd name="connsiteY16" fmla="*/ 653702 h 4242722"/>
              <a:gd name="connsiteX17" fmla="*/ 7499817 w 11626047"/>
              <a:gd name="connsiteY17" fmla="*/ 665132 h 4242722"/>
              <a:gd name="connsiteX18" fmla="*/ 7888437 w 11626047"/>
              <a:gd name="connsiteY18" fmla="*/ 459392 h 4242722"/>
              <a:gd name="connsiteX19" fmla="*/ 8654247 w 11626047"/>
              <a:gd name="connsiteY19" fmla="*/ 436532 h 4242722"/>
              <a:gd name="connsiteX20" fmla="*/ 9121866 w 11626047"/>
              <a:gd name="connsiteY20" fmla="*/ 345092 h 4242722"/>
              <a:gd name="connsiteX21" fmla="*/ 9576319 w 11626047"/>
              <a:gd name="connsiteY21" fmla="*/ 768002 h 4242722"/>
              <a:gd name="connsiteX22" fmla="*/ 9941354 w 11626047"/>
              <a:gd name="connsiteY22" fmla="*/ 439820 h 4242722"/>
              <a:gd name="connsiteX23" fmla="*/ 10808012 w 11626047"/>
              <a:gd name="connsiteY23" fmla="*/ 0 h 4242722"/>
              <a:gd name="connsiteX24" fmla="*/ 11173771 w 11626047"/>
              <a:gd name="connsiteY24" fmla="*/ 193214 h 4242722"/>
              <a:gd name="connsiteX25" fmla="*/ 11588725 w 11626047"/>
              <a:gd name="connsiteY25" fmla="*/ 37578 h 4242722"/>
              <a:gd name="connsiteX26" fmla="*/ 11626047 w 11626047"/>
              <a:gd name="connsiteY26" fmla="*/ 47912 h 4242722"/>
              <a:gd name="connsiteX27" fmla="*/ 11626047 w 11626047"/>
              <a:gd name="connsiteY27" fmla="*/ 4242722 h 4242722"/>
              <a:gd name="connsiteX28" fmla="*/ 13167 w 11626047"/>
              <a:gd name="connsiteY28" fmla="*/ 4242722 h 4242722"/>
              <a:gd name="connsiteX29" fmla="*/ 0 w 11626047"/>
              <a:gd name="connsiteY29" fmla="*/ 1225672 h 4242722"/>
              <a:gd name="connsiteX0" fmla="*/ 40231 w 11612880"/>
              <a:gd name="connsiteY0" fmla="*/ 1200272 h 4242722"/>
              <a:gd name="connsiteX1" fmla="*/ 502764 w 11612880"/>
              <a:gd name="connsiteY1" fmla="*/ 1088042 h 4242722"/>
              <a:gd name="connsiteX2" fmla="*/ 909035 w 11612880"/>
              <a:gd name="connsiteY2" fmla="*/ 1331360 h 4242722"/>
              <a:gd name="connsiteX3" fmla="*/ 1334408 w 11612880"/>
              <a:gd name="connsiteY3" fmla="*/ 1276637 h 4242722"/>
              <a:gd name="connsiteX4" fmla="*/ 1698599 w 11612880"/>
              <a:gd name="connsiteY4" fmla="*/ 1414893 h 4242722"/>
              <a:gd name="connsiteX5" fmla="*/ 2117363 w 11612880"/>
              <a:gd name="connsiteY5" fmla="*/ 1635351 h 4242722"/>
              <a:gd name="connsiteX6" fmla="*/ 2472198 w 11612880"/>
              <a:gd name="connsiteY6" fmla="*/ 1524574 h 4242722"/>
              <a:gd name="connsiteX7" fmla="*/ 2902054 w 11612880"/>
              <a:gd name="connsiteY7" fmla="*/ 1547434 h 4242722"/>
              <a:gd name="connsiteX8" fmla="*/ 3369674 w 11612880"/>
              <a:gd name="connsiteY8" fmla="*/ 1166956 h 4242722"/>
              <a:gd name="connsiteX9" fmla="*/ 3773197 w 11612880"/>
              <a:gd name="connsiteY9" fmla="*/ 1177290 h 4242722"/>
              <a:gd name="connsiteX10" fmla="*/ 4173247 w 11612880"/>
              <a:gd name="connsiteY10" fmla="*/ 1386318 h 4242722"/>
              <a:gd name="connsiteX11" fmla="*/ 4644339 w 11612880"/>
              <a:gd name="connsiteY11" fmla="*/ 1076612 h 4242722"/>
              <a:gd name="connsiteX12" fmla="*/ 4988249 w 11612880"/>
              <a:gd name="connsiteY12" fmla="*/ 996602 h 4242722"/>
              <a:gd name="connsiteX13" fmla="*/ 5393508 w 11612880"/>
              <a:gd name="connsiteY13" fmla="*/ 1292686 h 4242722"/>
              <a:gd name="connsiteX14" fmla="*/ 5811935 w 11612880"/>
              <a:gd name="connsiteY14" fmla="*/ 638984 h 4242722"/>
              <a:gd name="connsiteX15" fmla="*/ 6277818 w 11612880"/>
              <a:gd name="connsiteY15" fmla="*/ 870872 h 4242722"/>
              <a:gd name="connsiteX16" fmla="*/ 6697980 w 11612880"/>
              <a:gd name="connsiteY16" fmla="*/ 653702 h 4242722"/>
              <a:gd name="connsiteX17" fmla="*/ 7486650 w 11612880"/>
              <a:gd name="connsiteY17" fmla="*/ 665132 h 4242722"/>
              <a:gd name="connsiteX18" fmla="*/ 7875270 w 11612880"/>
              <a:gd name="connsiteY18" fmla="*/ 459392 h 4242722"/>
              <a:gd name="connsiteX19" fmla="*/ 8641080 w 11612880"/>
              <a:gd name="connsiteY19" fmla="*/ 436532 h 4242722"/>
              <a:gd name="connsiteX20" fmla="*/ 9108699 w 11612880"/>
              <a:gd name="connsiteY20" fmla="*/ 345092 h 4242722"/>
              <a:gd name="connsiteX21" fmla="*/ 9563152 w 11612880"/>
              <a:gd name="connsiteY21" fmla="*/ 768002 h 4242722"/>
              <a:gd name="connsiteX22" fmla="*/ 9928187 w 11612880"/>
              <a:gd name="connsiteY22" fmla="*/ 439820 h 4242722"/>
              <a:gd name="connsiteX23" fmla="*/ 10794845 w 11612880"/>
              <a:gd name="connsiteY23" fmla="*/ 0 h 4242722"/>
              <a:gd name="connsiteX24" fmla="*/ 11160604 w 11612880"/>
              <a:gd name="connsiteY24" fmla="*/ 193214 h 4242722"/>
              <a:gd name="connsiteX25" fmla="*/ 11575558 w 11612880"/>
              <a:gd name="connsiteY25" fmla="*/ 37578 h 4242722"/>
              <a:gd name="connsiteX26" fmla="*/ 11612880 w 11612880"/>
              <a:gd name="connsiteY26" fmla="*/ 47912 h 4242722"/>
              <a:gd name="connsiteX27" fmla="*/ 11612880 w 11612880"/>
              <a:gd name="connsiteY27" fmla="*/ 4242722 h 4242722"/>
              <a:gd name="connsiteX28" fmla="*/ 0 w 11612880"/>
              <a:gd name="connsiteY28" fmla="*/ 4242722 h 4242722"/>
              <a:gd name="connsiteX29" fmla="*/ 40231 w 11612880"/>
              <a:gd name="connsiteY29" fmla="*/ 1200272 h 4242722"/>
              <a:gd name="connsiteX0" fmla="*/ 0 w 11572649"/>
              <a:gd name="connsiteY0" fmla="*/ 1200272 h 4242722"/>
              <a:gd name="connsiteX1" fmla="*/ 462533 w 11572649"/>
              <a:gd name="connsiteY1" fmla="*/ 1088042 h 4242722"/>
              <a:gd name="connsiteX2" fmla="*/ 868804 w 11572649"/>
              <a:gd name="connsiteY2" fmla="*/ 1331360 h 4242722"/>
              <a:gd name="connsiteX3" fmla="*/ 1294177 w 11572649"/>
              <a:gd name="connsiteY3" fmla="*/ 1276637 h 4242722"/>
              <a:gd name="connsiteX4" fmla="*/ 1658368 w 11572649"/>
              <a:gd name="connsiteY4" fmla="*/ 1414893 h 4242722"/>
              <a:gd name="connsiteX5" fmla="*/ 2077132 w 11572649"/>
              <a:gd name="connsiteY5" fmla="*/ 1635351 h 4242722"/>
              <a:gd name="connsiteX6" fmla="*/ 2431967 w 11572649"/>
              <a:gd name="connsiteY6" fmla="*/ 1524574 h 4242722"/>
              <a:gd name="connsiteX7" fmla="*/ 2861823 w 11572649"/>
              <a:gd name="connsiteY7" fmla="*/ 1547434 h 4242722"/>
              <a:gd name="connsiteX8" fmla="*/ 3329443 w 11572649"/>
              <a:gd name="connsiteY8" fmla="*/ 1166956 h 4242722"/>
              <a:gd name="connsiteX9" fmla="*/ 3732966 w 11572649"/>
              <a:gd name="connsiteY9" fmla="*/ 1177290 h 4242722"/>
              <a:gd name="connsiteX10" fmla="*/ 4133016 w 11572649"/>
              <a:gd name="connsiteY10" fmla="*/ 1386318 h 4242722"/>
              <a:gd name="connsiteX11" fmla="*/ 4604108 w 11572649"/>
              <a:gd name="connsiteY11" fmla="*/ 1076612 h 4242722"/>
              <a:gd name="connsiteX12" fmla="*/ 4948018 w 11572649"/>
              <a:gd name="connsiteY12" fmla="*/ 996602 h 4242722"/>
              <a:gd name="connsiteX13" fmla="*/ 5353277 w 11572649"/>
              <a:gd name="connsiteY13" fmla="*/ 1292686 h 4242722"/>
              <a:gd name="connsiteX14" fmla="*/ 5771704 w 11572649"/>
              <a:gd name="connsiteY14" fmla="*/ 638984 h 4242722"/>
              <a:gd name="connsiteX15" fmla="*/ 6237587 w 11572649"/>
              <a:gd name="connsiteY15" fmla="*/ 870872 h 4242722"/>
              <a:gd name="connsiteX16" fmla="*/ 6657749 w 11572649"/>
              <a:gd name="connsiteY16" fmla="*/ 653702 h 4242722"/>
              <a:gd name="connsiteX17" fmla="*/ 7446419 w 11572649"/>
              <a:gd name="connsiteY17" fmla="*/ 665132 h 4242722"/>
              <a:gd name="connsiteX18" fmla="*/ 7835039 w 11572649"/>
              <a:gd name="connsiteY18" fmla="*/ 459392 h 4242722"/>
              <a:gd name="connsiteX19" fmla="*/ 8600849 w 11572649"/>
              <a:gd name="connsiteY19" fmla="*/ 436532 h 4242722"/>
              <a:gd name="connsiteX20" fmla="*/ 9068468 w 11572649"/>
              <a:gd name="connsiteY20" fmla="*/ 345092 h 4242722"/>
              <a:gd name="connsiteX21" fmla="*/ 9522921 w 11572649"/>
              <a:gd name="connsiteY21" fmla="*/ 768002 h 4242722"/>
              <a:gd name="connsiteX22" fmla="*/ 9887956 w 11572649"/>
              <a:gd name="connsiteY22" fmla="*/ 439820 h 4242722"/>
              <a:gd name="connsiteX23" fmla="*/ 10754614 w 11572649"/>
              <a:gd name="connsiteY23" fmla="*/ 0 h 4242722"/>
              <a:gd name="connsiteX24" fmla="*/ 11120373 w 11572649"/>
              <a:gd name="connsiteY24" fmla="*/ 193214 h 4242722"/>
              <a:gd name="connsiteX25" fmla="*/ 11535327 w 11572649"/>
              <a:gd name="connsiteY25" fmla="*/ 37578 h 4242722"/>
              <a:gd name="connsiteX26" fmla="*/ 11572649 w 11572649"/>
              <a:gd name="connsiteY26" fmla="*/ 47912 h 4242722"/>
              <a:gd name="connsiteX27" fmla="*/ 11572649 w 11572649"/>
              <a:gd name="connsiteY27" fmla="*/ 4242722 h 4242722"/>
              <a:gd name="connsiteX28" fmla="*/ 30965 w 11572649"/>
              <a:gd name="connsiteY28" fmla="*/ 4225789 h 4242722"/>
              <a:gd name="connsiteX29" fmla="*/ 0 w 11572649"/>
              <a:gd name="connsiteY29" fmla="*/ 1200272 h 4242722"/>
              <a:gd name="connsiteX0" fmla="*/ 0 w 11572649"/>
              <a:gd name="connsiteY0" fmla="*/ 1200272 h 4242722"/>
              <a:gd name="connsiteX1" fmla="*/ 462533 w 11572649"/>
              <a:gd name="connsiteY1" fmla="*/ 1088042 h 4242722"/>
              <a:gd name="connsiteX2" fmla="*/ 868804 w 11572649"/>
              <a:gd name="connsiteY2" fmla="*/ 1331360 h 4242722"/>
              <a:gd name="connsiteX3" fmla="*/ 1294177 w 11572649"/>
              <a:gd name="connsiteY3" fmla="*/ 1276637 h 4242722"/>
              <a:gd name="connsiteX4" fmla="*/ 1658368 w 11572649"/>
              <a:gd name="connsiteY4" fmla="*/ 1414893 h 4242722"/>
              <a:gd name="connsiteX5" fmla="*/ 2077132 w 11572649"/>
              <a:gd name="connsiteY5" fmla="*/ 1635351 h 4242722"/>
              <a:gd name="connsiteX6" fmla="*/ 2431967 w 11572649"/>
              <a:gd name="connsiteY6" fmla="*/ 1524574 h 4242722"/>
              <a:gd name="connsiteX7" fmla="*/ 2861823 w 11572649"/>
              <a:gd name="connsiteY7" fmla="*/ 1547434 h 4242722"/>
              <a:gd name="connsiteX8" fmla="*/ 3329443 w 11572649"/>
              <a:gd name="connsiteY8" fmla="*/ 1166956 h 4242722"/>
              <a:gd name="connsiteX9" fmla="*/ 3732966 w 11572649"/>
              <a:gd name="connsiteY9" fmla="*/ 1177290 h 4242722"/>
              <a:gd name="connsiteX10" fmla="*/ 4133016 w 11572649"/>
              <a:gd name="connsiteY10" fmla="*/ 1386318 h 4242722"/>
              <a:gd name="connsiteX11" fmla="*/ 4604108 w 11572649"/>
              <a:gd name="connsiteY11" fmla="*/ 1076612 h 4242722"/>
              <a:gd name="connsiteX12" fmla="*/ 4948018 w 11572649"/>
              <a:gd name="connsiteY12" fmla="*/ 996602 h 4242722"/>
              <a:gd name="connsiteX13" fmla="*/ 5353277 w 11572649"/>
              <a:gd name="connsiteY13" fmla="*/ 1292686 h 4242722"/>
              <a:gd name="connsiteX14" fmla="*/ 5771704 w 11572649"/>
              <a:gd name="connsiteY14" fmla="*/ 638984 h 4242722"/>
              <a:gd name="connsiteX15" fmla="*/ 6237587 w 11572649"/>
              <a:gd name="connsiteY15" fmla="*/ 870872 h 4242722"/>
              <a:gd name="connsiteX16" fmla="*/ 6657749 w 11572649"/>
              <a:gd name="connsiteY16" fmla="*/ 653702 h 4242722"/>
              <a:gd name="connsiteX17" fmla="*/ 7446419 w 11572649"/>
              <a:gd name="connsiteY17" fmla="*/ 665132 h 4242722"/>
              <a:gd name="connsiteX18" fmla="*/ 7835039 w 11572649"/>
              <a:gd name="connsiteY18" fmla="*/ 459392 h 4242722"/>
              <a:gd name="connsiteX19" fmla="*/ 8600849 w 11572649"/>
              <a:gd name="connsiteY19" fmla="*/ 436532 h 4242722"/>
              <a:gd name="connsiteX20" fmla="*/ 9068468 w 11572649"/>
              <a:gd name="connsiteY20" fmla="*/ 345092 h 4242722"/>
              <a:gd name="connsiteX21" fmla="*/ 9522921 w 11572649"/>
              <a:gd name="connsiteY21" fmla="*/ 768002 h 4242722"/>
              <a:gd name="connsiteX22" fmla="*/ 9887956 w 11572649"/>
              <a:gd name="connsiteY22" fmla="*/ 439820 h 4242722"/>
              <a:gd name="connsiteX23" fmla="*/ 10754614 w 11572649"/>
              <a:gd name="connsiteY23" fmla="*/ 0 h 4242722"/>
              <a:gd name="connsiteX24" fmla="*/ 11120373 w 11572649"/>
              <a:gd name="connsiteY24" fmla="*/ 193214 h 4242722"/>
              <a:gd name="connsiteX25" fmla="*/ 11535327 w 11572649"/>
              <a:gd name="connsiteY25" fmla="*/ 37578 h 4242722"/>
              <a:gd name="connsiteX26" fmla="*/ 11572649 w 11572649"/>
              <a:gd name="connsiteY26" fmla="*/ 47912 h 4242722"/>
              <a:gd name="connsiteX27" fmla="*/ 11572649 w 11572649"/>
              <a:gd name="connsiteY27" fmla="*/ 4242722 h 4242722"/>
              <a:gd name="connsiteX28" fmla="*/ 13165 w 11572649"/>
              <a:gd name="connsiteY28" fmla="*/ 4225789 h 4242722"/>
              <a:gd name="connsiteX29" fmla="*/ 0 w 11572649"/>
              <a:gd name="connsiteY29" fmla="*/ 1200272 h 4242722"/>
              <a:gd name="connsiteX0" fmla="*/ 0 w 11572649"/>
              <a:gd name="connsiteY0" fmla="*/ 1200272 h 4242723"/>
              <a:gd name="connsiteX1" fmla="*/ 462533 w 11572649"/>
              <a:gd name="connsiteY1" fmla="*/ 1088042 h 4242723"/>
              <a:gd name="connsiteX2" fmla="*/ 868804 w 11572649"/>
              <a:gd name="connsiteY2" fmla="*/ 1331360 h 4242723"/>
              <a:gd name="connsiteX3" fmla="*/ 1294177 w 11572649"/>
              <a:gd name="connsiteY3" fmla="*/ 1276637 h 4242723"/>
              <a:gd name="connsiteX4" fmla="*/ 1658368 w 11572649"/>
              <a:gd name="connsiteY4" fmla="*/ 1414893 h 4242723"/>
              <a:gd name="connsiteX5" fmla="*/ 2077132 w 11572649"/>
              <a:gd name="connsiteY5" fmla="*/ 1635351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658368 w 11572649"/>
              <a:gd name="connsiteY4" fmla="*/ 1414893 h 4242723"/>
              <a:gd name="connsiteX5" fmla="*/ 2077132 w 11572649"/>
              <a:gd name="connsiteY5" fmla="*/ 1635351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658368 w 11572649"/>
              <a:gd name="connsiteY4" fmla="*/ 1414893 h 4242723"/>
              <a:gd name="connsiteX5" fmla="*/ 2103831 w 11572649"/>
              <a:gd name="connsiteY5" fmla="*/ 1618418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431967 w 11572649"/>
              <a:gd name="connsiteY6" fmla="*/ 1524574 h 4242723"/>
              <a:gd name="connsiteX7" fmla="*/ 2861823 w 11572649"/>
              <a:gd name="connsiteY7" fmla="*/ 1547434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431967 w 11572649"/>
              <a:gd name="connsiteY6" fmla="*/ 1524574 h 4242723"/>
              <a:gd name="connsiteX7" fmla="*/ 2906321 w 11572649"/>
              <a:gd name="connsiteY7" fmla="*/ 1513567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 name="connsiteX0" fmla="*/ 0 w 11572649"/>
              <a:gd name="connsiteY0" fmla="*/ 1200272 h 4242723"/>
              <a:gd name="connsiteX1" fmla="*/ 462533 w 11572649"/>
              <a:gd name="connsiteY1" fmla="*/ 1088042 h 4242723"/>
              <a:gd name="connsiteX2" fmla="*/ 886603 w 11572649"/>
              <a:gd name="connsiteY2" fmla="*/ 1322894 h 4242723"/>
              <a:gd name="connsiteX3" fmla="*/ 1294177 w 11572649"/>
              <a:gd name="connsiteY3" fmla="*/ 1276637 h 4242723"/>
              <a:gd name="connsiteX4" fmla="*/ 1729565 w 11572649"/>
              <a:gd name="connsiteY4" fmla="*/ 1389493 h 4242723"/>
              <a:gd name="connsiteX5" fmla="*/ 2103831 w 11572649"/>
              <a:gd name="connsiteY5" fmla="*/ 1618418 h 4242723"/>
              <a:gd name="connsiteX6" fmla="*/ 2547662 w 11572649"/>
              <a:gd name="connsiteY6" fmla="*/ 1473774 h 4242723"/>
              <a:gd name="connsiteX7" fmla="*/ 2906321 w 11572649"/>
              <a:gd name="connsiteY7" fmla="*/ 1513567 h 4242723"/>
              <a:gd name="connsiteX8" fmla="*/ 3329443 w 11572649"/>
              <a:gd name="connsiteY8" fmla="*/ 1166956 h 4242723"/>
              <a:gd name="connsiteX9" fmla="*/ 3732966 w 11572649"/>
              <a:gd name="connsiteY9" fmla="*/ 1177290 h 4242723"/>
              <a:gd name="connsiteX10" fmla="*/ 4133016 w 11572649"/>
              <a:gd name="connsiteY10" fmla="*/ 1386318 h 4242723"/>
              <a:gd name="connsiteX11" fmla="*/ 4604108 w 11572649"/>
              <a:gd name="connsiteY11" fmla="*/ 1076612 h 4242723"/>
              <a:gd name="connsiteX12" fmla="*/ 4948018 w 11572649"/>
              <a:gd name="connsiteY12" fmla="*/ 996602 h 4242723"/>
              <a:gd name="connsiteX13" fmla="*/ 5353277 w 11572649"/>
              <a:gd name="connsiteY13" fmla="*/ 1292686 h 4242723"/>
              <a:gd name="connsiteX14" fmla="*/ 5771704 w 11572649"/>
              <a:gd name="connsiteY14" fmla="*/ 638984 h 4242723"/>
              <a:gd name="connsiteX15" fmla="*/ 6237587 w 11572649"/>
              <a:gd name="connsiteY15" fmla="*/ 870872 h 4242723"/>
              <a:gd name="connsiteX16" fmla="*/ 6657749 w 11572649"/>
              <a:gd name="connsiteY16" fmla="*/ 653702 h 4242723"/>
              <a:gd name="connsiteX17" fmla="*/ 7446419 w 11572649"/>
              <a:gd name="connsiteY17" fmla="*/ 665132 h 4242723"/>
              <a:gd name="connsiteX18" fmla="*/ 7835039 w 11572649"/>
              <a:gd name="connsiteY18" fmla="*/ 459392 h 4242723"/>
              <a:gd name="connsiteX19" fmla="*/ 8600849 w 11572649"/>
              <a:gd name="connsiteY19" fmla="*/ 436532 h 4242723"/>
              <a:gd name="connsiteX20" fmla="*/ 9068468 w 11572649"/>
              <a:gd name="connsiteY20" fmla="*/ 345092 h 4242723"/>
              <a:gd name="connsiteX21" fmla="*/ 9522921 w 11572649"/>
              <a:gd name="connsiteY21" fmla="*/ 768002 h 4242723"/>
              <a:gd name="connsiteX22" fmla="*/ 9887956 w 11572649"/>
              <a:gd name="connsiteY22" fmla="*/ 439820 h 4242723"/>
              <a:gd name="connsiteX23" fmla="*/ 10754614 w 11572649"/>
              <a:gd name="connsiteY23" fmla="*/ 0 h 4242723"/>
              <a:gd name="connsiteX24" fmla="*/ 11120373 w 11572649"/>
              <a:gd name="connsiteY24" fmla="*/ 193214 h 4242723"/>
              <a:gd name="connsiteX25" fmla="*/ 11535327 w 11572649"/>
              <a:gd name="connsiteY25" fmla="*/ 37578 h 4242723"/>
              <a:gd name="connsiteX26" fmla="*/ 11572649 w 11572649"/>
              <a:gd name="connsiteY26" fmla="*/ 47912 h 4242723"/>
              <a:gd name="connsiteX27" fmla="*/ 11572649 w 11572649"/>
              <a:gd name="connsiteY27" fmla="*/ 4242722 h 4242723"/>
              <a:gd name="connsiteX28" fmla="*/ 4266 w 11572649"/>
              <a:gd name="connsiteY28" fmla="*/ 4242723 h 4242723"/>
              <a:gd name="connsiteX29" fmla="*/ 0 w 11572649"/>
              <a:gd name="connsiteY29" fmla="*/ 1200272 h 424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72649" h="4242723">
                <a:moveTo>
                  <a:pt x="0" y="1200272"/>
                </a:moveTo>
                <a:lnTo>
                  <a:pt x="462533" y="1088042"/>
                </a:lnTo>
                <a:lnTo>
                  <a:pt x="886603" y="1322894"/>
                </a:lnTo>
                <a:lnTo>
                  <a:pt x="1294177" y="1276637"/>
                </a:lnTo>
                <a:lnTo>
                  <a:pt x="1729565" y="1389493"/>
                </a:lnTo>
                <a:lnTo>
                  <a:pt x="2103831" y="1618418"/>
                </a:lnTo>
                <a:lnTo>
                  <a:pt x="2547662" y="1473774"/>
                </a:lnTo>
                <a:lnTo>
                  <a:pt x="2906321" y="1513567"/>
                </a:lnTo>
                <a:lnTo>
                  <a:pt x="3329443" y="1166956"/>
                </a:lnTo>
                <a:lnTo>
                  <a:pt x="3732966" y="1177290"/>
                </a:lnTo>
                <a:lnTo>
                  <a:pt x="4133016" y="1386318"/>
                </a:lnTo>
                <a:lnTo>
                  <a:pt x="4604108" y="1076612"/>
                </a:lnTo>
                <a:lnTo>
                  <a:pt x="4948018" y="996602"/>
                </a:lnTo>
                <a:lnTo>
                  <a:pt x="5353277" y="1292686"/>
                </a:lnTo>
                <a:lnTo>
                  <a:pt x="5771704" y="638984"/>
                </a:lnTo>
                <a:lnTo>
                  <a:pt x="6237587" y="870872"/>
                </a:lnTo>
                <a:lnTo>
                  <a:pt x="6657749" y="653702"/>
                </a:lnTo>
                <a:lnTo>
                  <a:pt x="7446419" y="665132"/>
                </a:lnTo>
                <a:lnTo>
                  <a:pt x="7835039" y="459392"/>
                </a:lnTo>
                <a:lnTo>
                  <a:pt x="8600849" y="436532"/>
                </a:lnTo>
                <a:lnTo>
                  <a:pt x="9068468" y="345092"/>
                </a:lnTo>
                <a:lnTo>
                  <a:pt x="9522921" y="768002"/>
                </a:lnTo>
                <a:lnTo>
                  <a:pt x="9887956" y="439820"/>
                </a:lnTo>
                <a:lnTo>
                  <a:pt x="10754614" y="0"/>
                </a:lnTo>
                <a:lnTo>
                  <a:pt x="11120373" y="193214"/>
                </a:lnTo>
                <a:lnTo>
                  <a:pt x="11535327" y="37578"/>
                </a:lnTo>
                <a:lnTo>
                  <a:pt x="11572649" y="47912"/>
                </a:lnTo>
                <a:lnTo>
                  <a:pt x="11572649" y="4242722"/>
                </a:lnTo>
                <a:lnTo>
                  <a:pt x="4266" y="4242723"/>
                </a:lnTo>
                <a:cubicBezTo>
                  <a:pt x="-122" y="3234217"/>
                  <a:pt x="4388" y="2208778"/>
                  <a:pt x="0" y="1200272"/>
                </a:cubicBezTo>
                <a:close/>
              </a:path>
            </a:pathLst>
          </a:custGeom>
          <a:blipFill dpi="0" rotWithShape="1">
            <a:blip r:embed="rId3">
              <a:alphaModFix amt="56000"/>
            </a:blip>
            <a:srcRect/>
            <a:stretch>
              <a:fillRect b="-32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E2580-D0B7-8D41-869E-F48DFA6FDE52}"/>
              </a:ext>
            </a:extLst>
          </p:cNvPr>
          <p:cNvSpPr>
            <a:spLocks noGrp="1"/>
          </p:cNvSpPr>
          <p:nvPr>
            <p:ph type="title"/>
          </p:nvPr>
        </p:nvSpPr>
        <p:spPr/>
        <p:txBody>
          <a:bodyPr/>
          <a:lstStyle/>
          <a:p>
            <a:r>
              <a:rPr lang="en-US" dirty="0"/>
              <a:t>Four Year Graduation – 1986 through 2014</a:t>
            </a:r>
          </a:p>
        </p:txBody>
      </p:sp>
      <p:graphicFrame>
        <p:nvGraphicFramePr>
          <p:cNvPr id="3" name="Chart 2">
            <a:extLst>
              <a:ext uri="{FF2B5EF4-FFF2-40B4-BE49-F238E27FC236}">
                <a16:creationId xmlns:a16="http://schemas.microsoft.com/office/drawing/2014/main" id="{15934EB0-CB0F-7D47-A64D-23F3A380506C}"/>
              </a:ext>
            </a:extLst>
          </p:cNvPr>
          <p:cNvGraphicFramePr/>
          <p:nvPr>
            <p:extLst>
              <p:ext uri="{D42A27DB-BD31-4B8C-83A1-F6EECF244321}">
                <p14:modId xmlns:p14="http://schemas.microsoft.com/office/powerpoint/2010/main" val="897165048"/>
              </p:ext>
            </p:extLst>
          </p:nvPr>
        </p:nvGraphicFramePr>
        <p:xfrm>
          <a:off x="250520" y="1439333"/>
          <a:ext cx="11941479"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2243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592" y="318881"/>
            <a:ext cx="9911862" cy="824120"/>
          </a:xfrm>
        </p:spPr>
        <p:txBody>
          <a:bodyPr/>
          <a:lstStyle/>
          <a:p>
            <a:r>
              <a:rPr lang="en-US" dirty="0"/>
              <a:t>Challenges &amp; Unintended Consequences</a:t>
            </a:r>
          </a:p>
        </p:txBody>
      </p:sp>
      <p:sp>
        <p:nvSpPr>
          <p:cNvPr id="6" name="Rectangle 5"/>
          <p:cNvSpPr/>
          <p:nvPr/>
        </p:nvSpPr>
        <p:spPr>
          <a:xfrm>
            <a:off x="6659466" y="2771397"/>
            <a:ext cx="4110133" cy="2246769"/>
          </a:xfrm>
          <a:prstGeom prst="rect">
            <a:avLst/>
          </a:prstGeom>
        </p:spPr>
        <p:txBody>
          <a:bodyPr wrap="square">
            <a:spAutoFit/>
          </a:bodyPr>
          <a:lstStyle/>
          <a:p>
            <a:pPr marL="457200" indent="-342900">
              <a:spcAft>
                <a:spcPts val="1200"/>
              </a:spcAft>
              <a:buFont typeface="Arial" panose="020B0604020202020204" pitchFamily="34" charset="0"/>
              <a:buChar char="•"/>
            </a:pPr>
            <a:r>
              <a:rPr lang="en-US" sz="2400" dirty="0"/>
              <a:t>Proliferation of one credit hour courses </a:t>
            </a:r>
          </a:p>
          <a:p>
            <a:pPr marL="457200" indent="-342900">
              <a:spcAft>
                <a:spcPts val="1200"/>
              </a:spcAft>
              <a:buFont typeface="Arial" panose="020B0604020202020204" pitchFamily="34" charset="0"/>
              <a:buChar char="•"/>
            </a:pPr>
            <a:r>
              <a:rPr lang="en-US" sz="2400" dirty="0"/>
              <a:t>Students initiate Think 30 discussions</a:t>
            </a:r>
          </a:p>
          <a:p>
            <a:pPr marL="285750" indent="-171450">
              <a:spcAft>
                <a:spcPts val="1200"/>
              </a:spcAft>
              <a:buFont typeface="Arial" panose="020B0604020202020204" pitchFamily="34" charset="0"/>
              <a:buChar char="•"/>
            </a:pPr>
            <a:endParaRPr lang="en-US" sz="2400" dirty="0"/>
          </a:p>
        </p:txBody>
      </p:sp>
      <p:sp>
        <p:nvSpPr>
          <p:cNvPr id="8" name="Rectangle 7"/>
          <p:cNvSpPr/>
          <p:nvPr/>
        </p:nvSpPr>
        <p:spPr>
          <a:xfrm>
            <a:off x="1890139" y="2025333"/>
            <a:ext cx="2924908" cy="584775"/>
          </a:xfrm>
          <a:prstGeom prst="rect">
            <a:avLst/>
          </a:prstGeom>
        </p:spPr>
        <p:txBody>
          <a:bodyPr wrap="square">
            <a:spAutoFit/>
          </a:bodyPr>
          <a:lstStyle/>
          <a:p>
            <a:pPr algn="ctr"/>
            <a:r>
              <a:rPr lang="en-US" sz="3200" b="1" dirty="0"/>
              <a:t>Challenges</a:t>
            </a:r>
          </a:p>
        </p:txBody>
      </p:sp>
      <p:sp>
        <p:nvSpPr>
          <p:cNvPr id="9" name="Rectangle 8"/>
          <p:cNvSpPr/>
          <p:nvPr/>
        </p:nvSpPr>
        <p:spPr>
          <a:xfrm>
            <a:off x="6668256" y="1567180"/>
            <a:ext cx="4054455" cy="1077218"/>
          </a:xfrm>
          <a:prstGeom prst="rect">
            <a:avLst/>
          </a:prstGeom>
        </p:spPr>
        <p:txBody>
          <a:bodyPr wrap="square">
            <a:spAutoFit/>
          </a:bodyPr>
          <a:lstStyle/>
          <a:p>
            <a:pPr algn="ctr"/>
            <a:r>
              <a:rPr lang="en-US" sz="3200" b="1" dirty="0"/>
              <a:t>Unintended Consequences</a:t>
            </a:r>
          </a:p>
        </p:txBody>
      </p:sp>
      <p:sp>
        <p:nvSpPr>
          <p:cNvPr id="3" name="TextBox 2">
            <a:extLst>
              <a:ext uri="{FF2B5EF4-FFF2-40B4-BE49-F238E27FC236}">
                <a16:creationId xmlns:a16="http://schemas.microsoft.com/office/drawing/2014/main" id="{124C0F82-ECA7-F049-A7DB-775D7412D1C4}"/>
              </a:ext>
            </a:extLst>
          </p:cNvPr>
          <p:cNvSpPr txBox="1"/>
          <p:nvPr/>
        </p:nvSpPr>
        <p:spPr>
          <a:xfrm>
            <a:off x="1887202" y="2771398"/>
            <a:ext cx="3368871" cy="1508105"/>
          </a:xfrm>
          <a:prstGeom prst="rect">
            <a:avLst/>
          </a:prstGeom>
          <a:noFill/>
        </p:spPr>
        <p:txBody>
          <a:bodyPr wrap="none" rtlCol="0">
            <a:spAutoFit/>
          </a:bodyPr>
          <a:lstStyle/>
          <a:p>
            <a:pPr marL="285750" indent="-285750">
              <a:spcAft>
                <a:spcPts val="1200"/>
              </a:spcAft>
              <a:buFont typeface="Arial" panose="020B0604020202020204" pitchFamily="34" charset="0"/>
              <a:buChar char="•"/>
            </a:pPr>
            <a:r>
              <a:rPr lang="en-US" sz="2400" dirty="0"/>
              <a:t>Financial Aid Policies</a:t>
            </a:r>
          </a:p>
          <a:p>
            <a:pPr marL="285750" indent="-285750">
              <a:spcAft>
                <a:spcPts val="1200"/>
              </a:spcAft>
              <a:buFont typeface="Arial" panose="020B0604020202020204" pitchFamily="34" charset="0"/>
              <a:buChar char="•"/>
            </a:pPr>
            <a:r>
              <a:rPr lang="en-US" sz="2400" dirty="0"/>
              <a:t>Faculty Buy In</a:t>
            </a:r>
          </a:p>
          <a:p>
            <a:pPr marL="285750" indent="-285750">
              <a:spcAft>
                <a:spcPts val="1200"/>
              </a:spcAft>
              <a:buFont typeface="Arial" panose="020B0604020202020204" pitchFamily="34" charset="0"/>
              <a:buChar char="•"/>
            </a:pPr>
            <a:r>
              <a:rPr lang="en-US" sz="2400" dirty="0"/>
              <a:t>Student Buy In</a:t>
            </a:r>
          </a:p>
        </p:txBody>
      </p:sp>
      <p:cxnSp>
        <p:nvCxnSpPr>
          <p:cNvPr id="7" name="Straight Connector 6"/>
          <p:cNvCxnSpPr/>
          <p:nvPr/>
        </p:nvCxnSpPr>
        <p:spPr>
          <a:xfrm>
            <a:off x="1765300" y="2580898"/>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727200"/>
            <a:ext cx="0" cy="372364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914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74473" y="3887812"/>
            <a:ext cx="3555448" cy="2975880"/>
          </a:xfrm>
          <a:prstGeom prst="rect">
            <a:avLst/>
          </a:prstGeom>
        </p:spPr>
      </p:pic>
      <p:sp>
        <p:nvSpPr>
          <p:cNvPr id="7" name="Title 6"/>
          <p:cNvSpPr>
            <a:spLocks noGrp="1"/>
          </p:cNvSpPr>
          <p:nvPr>
            <p:ph type="title"/>
          </p:nvPr>
        </p:nvSpPr>
        <p:spPr/>
        <p:txBody>
          <a:bodyPr/>
          <a:lstStyle/>
          <a:p>
            <a:r>
              <a:rPr lang="en-US" dirty="0"/>
              <a:t>Future</a:t>
            </a:r>
          </a:p>
        </p:txBody>
      </p:sp>
      <p:sp>
        <p:nvSpPr>
          <p:cNvPr id="10" name="Rectangle 9"/>
          <p:cNvSpPr/>
          <p:nvPr/>
        </p:nvSpPr>
        <p:spPr>
          <a:xfrm>
            <a:off x="1971363" y="3242961"/>
            <a:ext cx="5154198" cy="467051"/>
          </a:xfrm>
          <a:prstGeom prst="rect">
            <a:avLst/>
          </a:prstGeom>
        </p:spPr>
        <p:txBody>
          <a:bodyPr wrap="square">
            <a:spAutoFit/>
          </a:bodyPr>
          <a:lstStyle/>
          <a:p>
            <a:pPr>
              <a:lnSpc>
                <a:spcPct val="110000"/>
              </a:lnSpc>
            </a:pPr>
            <a:r>
              <a:rPr lang="en-US" sz="2400" dirty="0">
                <a:hlinkClick r:id="rId4"/>
              </a:rPr>
              <a:t>First Year Student Success Initiative</a:t>
            </a:r>
            <a:endParaRPr lang="en-US" sz="2400"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8777403" y="977900"/>
            <a:ext cx="3433647" cy="2961783"/>
          </a:xfrm>
          <a:prstGeom prst="rect">
            <a:avLst/>
          </a:prstGeom>
        </p:spPr>
      </p:pic>
    </p:spTree>
    <p:extLst>
      <p:ext uri="{BB962C8B-B14F-4D97-AF65-F5344CB8AC3E}">
        <p14:creationId xmlns:p14="http://schemas.microsoft.com/office/powerpoint/2010/main" val="342643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 Our Competitors</a:t>
            </a:r>
          </a:p>
        </p:txBody>
      </p:sp>
      <p:sp>
        <p:nvSpPr>
          <p:cNvPr id="7" name="Rectangle 6"/>
          <p:cNvSpPr/>
          <p:nvPr/>
        </p:nvSpPr>
        <p:spPr>
          <a:xfrm>
            <a:off x="251010" y="1498197"/>
            <a:ext cx="3581955" cy="923330"/>
          </a:xfrm>
          <a:prstGeom prst="rect">
            <a:avLst/>
          </a:prstGeom>
        </p:spPr>
        <p:txBody>
          <a:bodyPr wrap="square">
            <a:spAutoFit/>
          </a:bodyPr>
          <a:lstStyle/>
          <a:p>
            <a:r>
              <a:rPr lang="en-US" dirty="0"/>
              <a:t>We ranked below our aspirational peers – the other New England land grants. </a:t>
            </a:r>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2462" y="2530208"/>
            <a:ext cx="3249443" cy="4030669"/>
          </a:xfrm>
          <a:prstGeom prst="rect">
            <a:avLst/>
          </a:prstGeom>
        </p:spPr>
      </p:pic>
      <p:graphicFrame>
        <p:nvGraphicFramePr>
          <p:cNvPr id="6" name="Chart 5"/>
          <p:cNvGraphicFramePr/>
          <p:nvPr>
            <p:extLst>
              <p:ext uri="{D42A27DB-BD31-4B8C-83A1-F6EECF244321}">
                <p14:modId xmlns:p14="http://schemas.microsoft.com/office/powerpoint/2010/main" val="658773061"/>
              </p:ext>
            </p:extLst>
          </p:nvPr>
        </p:nvGraphicFramePr>
        <p:xfrm>
          <a:off x="3609898" y="2304740"/>
          <a:ext cx="8128000" cy="4093104"/>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4872626" y="1949339"/>
            <a:ext cx="3194137" cy="369332"/>
            <a:chOff x="4872626" y="1549728"/>
            <a:chExt cx="3194137" cy="369332"/>
          </a:xfrm>
        </p:grpSpPr>
        <p:sp>
          <p:nvSpPr>
            <p:cNvPr id="3" name="Rectangle 2"/>
            <p:cNvSpPr/>
            <p:nvPr/>
          </p:nvSpPr>
          <p:spPr>
            <a:xfrm>
              <a:off x="4872626" y="1576921"/>
              <a:ext cx="263046" cy="263046"/>
            </a:xfrm>
            <a:prstGeom prst="rect">
              <a:avLst/>
            </a:prstGeom>
            <a:solidFill>
              <a:srgbClr val="5B9BD5"/>
            </a:solidFill>
            <a:ln>
              <a:solidFill>
                <a:schemeClr val="accent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73251" y="1549728"/>
              <a:ext cx="2893512" cy="369332"/>
            </a:xfrm>
            <a:prstGeom prst="rect">
              <a:avLst/>
            </a:prstGeom>
            <a:noFill/>
          </p:spPr>
          <p:txBody>
            <a:bodyPr wrap="square" rtlCol="0">
              <a:spAutoFit/>
            </a:bodyPr>
            <a:lstStyle/>
            <a:p>
              <a:r>
                <a:rPr lang="en-US" dirty="0"/>
                <a:t>4-Year Graduation Rates</a:t>
              </a:r>
            </a:p>
          </p:txBody>
        </p:sp>
      </p:grpSp>
      <p:grpSp>
        <p:nvGrpSpPr>
          <p:cNvPr id="13" name="Group 12"/>
          <p:cNvGrpSpPr/>
          <p:nvPr/>
        </p:nvGrpSpPr>
        <p:grpSpPr>
          <a:xfrm>
            <a:off x="8229601" y="1949339"/>
            <a:ext cx="3194137" cy="369332"/>
            <a:chOff x="4872626" y="1549728"/>
            <a:chExt cx="3194137" cy="369332"/>
          </a:xfrm>
        </p:grpSpPr>
        <p:sp>
          <p:nvSpPr>
            <p:cNvPr id="14" name="Rectangle 13"/>
            <p:cNvSpPr/>
            <p:nvPr/>
          </p:nvSpPr>
          <p:spPr>
            <a:xfrm>
              <a:off x="4872626" y="1576921"/>
              <a:ext cx="263046" cy="263046"/>
            </a:xfrm>
            <a:prstGeom prst="rect">
              <a:avLst/>
            </a:prstGeom>
            <a:solidFill>
              <a:srgbClr val="87CA41"/>
            </a:solidFill>
            <a:ln>
              <a:solidFill>
                <a:srgbClr val="87CA4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73251" y="1549728"/>
              <a:ext cx="2893512" cy="369332"/>
            </a:xfrm>
            <a:prstGeom prst="rect">
              <a:avLst/>
            </a:prstGeom>
            <a:noFill/>
          </p:spPr>
          <p:txBody>
            <a:bodyPr wrap="square" rtlCol="0">
              <a:spAutoFit/>
            </a:bodyPr>
            <a:lstStyle/>
            <a:p>
              <a:r>
                <a:rPr lang="en-US" dirty="0"/>
                <a:t>6-Year Graduation Rates</a:t>
              </a:r>
            </a:p>
          </p:txBody>
        </p:sp>
      </p:grpSp>
      <p:sp>
        <p:nvSpPr>
          <p:cNvPr id="16" name="Rectangle 15"/>
          <p:cNvSpPr/>
          <p:nvPr/>
        </p:nvSpPr>
        <p:spPr>
          <a:xfrm>
            <a:off x="7052703" y="1130275"/>
            <a:ext cx="2028119" cy="584775"/>
          </a:xfrm>
          <a:prstGeom prst="rect">
            <a:avLst/>
          </a:prstGeom>
        </p:spPr>
        <p:txBody>
          <a:bodyPr wrap="none">
            <a:spAutoFit/>
          </a:bodyPr>
          <a:lstStyle/>
          <a:p>
            <a:pPr algn="ctr">
              <a:defRPr sz="1862" b="0" i="0" u="none" strike="noStrike" kern="1200" spc="0" baseline="0">
                <a:solidFill>
                  <a:prstClr val="black"/>
                </a:solidFill>
                <a:latin typeface="+mn-lt"/>
                <a:ea typeface="+mn-ea"/>
                <a:cs typeface="+mn-cs"/>
              </a:defRPr>
            </a:pPr>
            <a:r>
              <a:rPr lang="en-US" sz="3200" b="1" dirty="0"/>
              <a:t>Fall 2009 </a:t>
            </a:r>
          </a:p>
        </p:txBody>
      </p:sp>
    </p:spTree>
    <p:extLst>
      <p:ext uri="{BB962C8B-B14F-4D97-AF65-F5344CB8AC3E}">
        <p14:creationId xmlns:p14="http://schemas.microsoft.com/office/powerpoint/2010/main" val="181535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7" dur="500"/>
                                        <p:tgtEl>
                                          <p:spTgt spid="6">
                                            <p:graphicEl>
                                              <a:chart seriesIdx="0" categoryIdx="-4" bldStep="series"/>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5" dur="500"/>
                                        <p:tgtEl>
                                          <p:spTgt spid="6">
                                            <p:graphicEl>
                                              <a:chart seriesIdx="1" categoryIdx="-4" bldStep="series"/>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527300" y="4721747"/>
            <a:ext cx="7794498" cy="426810"/>
          </a:xfrm>
          <a:prstGeom prst="rect">
            <a:avLst/>
          </a:prstGeom>
          <a:solidFill>
            <a:srgbClr val="012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375150" y="1291086"/>
            <a:ext cx="5946648" cy="3907372"/>
            <a:chOff x="3614641" y="2061290"/>
            <a:chExt cx="5946648" cy="3907372"/>
          </a:xfrm>
        </p:grpSpPr>
        <p:graphicFrame>
          <p:nvGraphicFramePr>
            <p:cNvPr id="10" name="Chart 9"/>
            <p:cNvGraphicFramePr/>
            <p:nvPr>
              <p:extLst>
                <p:ext uri="{D42A27DB-BD31-4B8C-83A1-F6EECF244321}">
                  <p14:modId xmlns:p14="http://schemas.microsoft.com/office/powerpoint/2010/main" val="2288838209"/>
                </p:ext>
              </p:extLst>
            </p:nvPr>
          </p:nvGraphicFramePr>
          <p:xfrm>
            <a:off x="3674776" y="2225428"/>
            <a:ext cx="5886513" cy="3743234"/>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p:cNvSpPr/>
            <p:nvPr/>
          </p:nvSpPr>
          <p:spPr>
            <a:xfrm>
              <a:off x="3614641" y="2061290"/>
              <a:ext cx="965317" cy="3430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Key Finding: Debt &amp; Time to Completion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46" y="1666175"/>
            <a:ext cx="1778350" cy="1507655"/>
          </a:xfrm>
          <a:prstGeom prst="rect">
            <a:avLst/>
          </a:prstGeom>
          <a:effectLst>
            <a:outerShdw blurRad="50800" dist="38100" dir="2700000" algn="tl" rotWithShape="0">
              <a:prstClr val="black">
                <a:alpha val="40000"/>
              </a:prstClr>
            </a:outerShdw>
          </a:effectLst>
        </p:spPr>
      </p:pic>
      <p:sp>
        <p:nvSpPr>
          <p:cNvPr id="7" name="Rectangle 6"/>
          <p:cNvSpPr/>
          <p:nvPr/>
        </p:nvSpPr>
        <p:spPr>
          <a:xfrm>
            <a:off x="7282199" y="1690474"/>
            <a:ext cx="1005403" cy="584775"/>
          </a:xfrm>
          <a:prstGeom prst="rect">
            <a:avLst/>
          </a:prstGeom>
        </p:spPr>
        <p:txBody>
          <a:bodyPr wrap="none">
            <a:spAutoFit/>
          </a:bodyPr>
          <a:lstStyle/>
          <a:p>
            <a:r>
              <a:rPr lang="en-US" sz="3200" b="1" dirty="0">
                <a:solidFill>
                  <a:srgbClr val="012C5A"/>
                </a:solidFill>
              </a:rPr>
              <a:t>54%</a:t>
            </a:r>
            <a:endParaRPr lang="en-US" dirty="0"/>
          </a:p>
        </p:txBody>
      </p:sp>
      <p:sp>
        <p:nvSpPr>
          <p:cNvPr id="11" name="Up Arrow 10"/>
          <p:cNvSpPr/>
          <p:nvPr/>
        </p:nvSpPr>
        <p:spPr>
          <a:xfrm>
            <a:off x="7302786" y="2257935"/>
            <a:ext cx="796365" cy="849161"/>
          </a:xfrm>
          <a:prstGeom prst="upArrow">
            <a:avLst/>
          </a:prstGeom>
          <a:solidFill>
            <a:srgbClr val="012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942196" y="1309699"/>
            <a:ext cx="1005403" cy="584775"/>
          </a:xfrm>
          <a:prstGeom prst="rect">
            <a:avLst/>
          </a:prstGeom>
        </p:spPr>
        <p:txBody>
          <a:bodyPr wrap="none">
            <a:spAutoFit/>
          </a:bodyPr>
          <a:lstStyle/>
          <a:p>
            <a:r>
              <a:rPr lang="en-US" sz="3200" b="1" dirty="0">
                <a:solidFill>
                  <a:srgbClr val="012C5A"/>
                </a:solidFill>
              </a:rPr>
              <a:t>78%</a:t>
            </a:r>
            <a:endParaRPr lang="en-US" dirty="0"/>
          </a:p>
        </p:txBody>
      </p:sp>
      <p:sp>
        <p:nvSpPr>
          <p:cNvPr id="13" name="Up Arrow 12"/>
          <p:cNvSpPr/>
          <p:nvPr/>
        </p:nvSpPr>
        <p:spPr>
          <a:xfrm>
            <a:off x="8942196" y="1890078"/>
            <a:ext cx="796365" cy="1227419"/>
          </a:xfrm>
          <a:prstGeom prst="upArrow">
            <a:avLst/>
          </a:prstGeom>
          <a:solidFill>
            <a:srgbClr val="012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647743" y="4791925"/>
            <a:ext cx="3198743" cy="369332"/>
          </a:xfrm>
          <a:prstGeom prst="rect">
            <a:avLst/>
          </a:prstGeom>
          <a:noFill/>
        </p:spPr>
        <p:txBody>
          <a:bodyPr wrap="square" rtlCol="0">
            <a:spAutoFit/>
          </a:bodyPr>
          <a:lstStyle/>
          <a:p>
            <a:r>
              <a:rPr lang="en-US" dirty="0">
                <a:solidFill>
                  <a:schemeClr val="bg1"/>
                </a:solidFill>
              </a:rPr>
              <a:t>Graduation Years</a:t>
            </a:r>
          </a:p>
        </p:txBody>
      </p:sp>
      <p:cxnSp>
        <p:nvCxnSpPr>
          <p:cNvPr id="15" name="Straight Connector 14"/>
          <p:cNvCxnSpPr/>
          <p:nvPr/>
        </p:nvCxnSpPr>
        <p:spPr>
          <a:xfrm flipV="1">
            <a:off x="2703609" y="3095275"/>
            <a:ext cx="6896100" cy="38292"/>
          </a:xfrm>
          <a:prstGeom prst="line">
            <a:avLst/>
          </a:prstGeom>
          <a:ln>
            <a:solidFill>
              <a:srgbClr val="012C5A"/>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47744" y="2535609"/>
            <a:ext cx="3198743" cy="646331"/>
          </a:xfrm>
          <a:prstGeom prst="rect">
            <a:avLst/>
          </a:prstGeom>
          <a:noFill/>
        </p:spPr>
        <p:txBody>
          <a:bodyPr wrap="square" rtlCol="0">
            <a:spAutoFit/>
          </a:bodyPr>
          <a:lstStyle/>
          <a:p>
            <a:r>
              <a:rPr lang="en-US" dirty="0"/>
              <a:t>Average Debt for </a:t>
            </a:r>
            <a:br>
              <a:rPr lang="en-US" dirty="0"/>
            </a:br>
            <a:r>
              <a:rPr lang="en-US" dirty="0"/>
              <a:t>Typical UMaine Graduate</a:t>
            </a:r>
          </a:p>
        </p:txBody>
      </p:sp>
      <p:sp>
        <p:nvSpPr>
          <p:cNvPr id="28" name="TextBox 27"/>
          <p:cNvSpPr txBox="1"/>
          <p:nvPr/>
        </p:nvSpPr>
        <p:spPr>
          <a:xfrm>
            <a:off x="5340467" y="5830004"/>
            <a:ext cx="4656042" cy="461665"/>
          </a:xfrm>
          <a:prstGeom prst="rect">
            <a:avLst/>
          </a:prstGeom>
          <a:noFill/>
        </p:spPr>
        <p:txBody>
          <a:bodyPr wrap="square" rtlCol="0">
            <a:spAutoFit/>
          </a:bodyPr>
          <a:lstStyle/>
          <a:p>
            <a:r>
              <a:rPr lang="en-US" sz="2400" b="1" dirty="0"/>
              <a:t>$20,470      $31,523       $36,395</a:t>
            </a:r>
          </a:p>
        </p:txBody>
      </p:sp>
      <p:sp>
        <p:nvSpPr>
          <p:cNvPr id="29" name="TextBox 28"/>
          <p:cNvSpPr txBox="1"/>
          <p:nvPr/>
        </p:nvSpPr>
        <p:spPr>
          <a:xfrm>
            <a:off x="2647743" y="5645338"/>
            <a:ext cx="2654300" cy="646331"/>
          </a:xfrm>
          <a:prstGeom prst="rect">
            <a:avLst/>
          </a:prstGeom>
          <a:noFill/>
        </p:spPr>
        <p:txBody>
          <a:bodyPr wrap="square" rtlCol="0">
            <a:spAutoFit/>
          </a:bodyPr>
          <a:lstStyle/>
          <a:p>
            <a:r>
              <a:rPr lang="en-US" dirty="0"/>
              <a:t>Average Student Debt as of June 2018</a:t>
            </a:r>
          </a:p>
        </p:txBody>
      </p:sp>
      <p:sp>
        <p:nvSpPr>
          <p:cNvPr id="30" name="Down Arrow 29"/>
          <p:cNvSpPr/>
          <p:nvPr/>
        </p:nvSpPr>
        <p:spPr>
          <a:xfrm>
            <a:off x="5749798" y="5215016"/>
            <a:ext cx="536702" cy="54174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7445317" y="5215016"/>
            <a:ext cx="536702" cy="54174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9063007" y="5215016"/>
            <a:ext cx="536702" cy="54174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p:bldP spid="13" grpId="0" animBg="1"/>
      <p:bldP spid="28" grpId="0"/>
      <p:bldP spid="29" grpId="0"/>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596"/>
            <a:ext cx="8568813" cy="5853403"/>
          </a:xfrm>
          <a:prstGeom prst="rect">
            <a:avLst/>
          </a:prstGeom>
        </p:spPr>
      </p:pic>
      <p:sp>
        <p:nvSpPr>
          <p:cNvPr id="6" name="Rectangle 5"/>
          <p:cNvSpPr/>
          <p:nvPr/>
        </p:nvSpPr>
        <p:spPr>
          <a:xfrm>
            <a:off x="2816268"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2" name="Title 1">
            <a:extLst>
              <a:ext uri="{FF2B5EF4-FFF2-40B4-BE49-F238E27FC236}">
                <a16:creationId xmlns:a16="http://schemas.microsoft.com/office/drawing/2014/main" id="{65126289-F952-594D-89CF-40F69B7C40BF}"/>
              </a:ext>
            </a:extLst>
          </p:cNvPr>
          <p:cNvSpPr>
            <a:spLocks noGrp="1"/>
          </p:cNvSpPr>
          <p:nvPr>
            <p:ph type="title"/>
          </p:nvPr>
        </p:nvSpPr>
        <p:spPr/>
        <p:txBody>
          <a:bodyPr>
            <a:normAutofit/>
          </a:bodyPr>
          <a:lstStyle/>
          <a:p>
            <a:r>
              <a:rPr lang="en-US" sz="2800" dirty="0"/>
              <a:t>Key Finding: Advising Challenges  &amp; Misconceptions</a:t>
            </a:r>
          </a:p>
        </p:txBody>
      </p:sp>
      <p:sp>
        <p:nvSpPr>
          <p:cNvPr id="4" name="TextBox 3">
            <a:extLst>
              <a:ext uri="{FF2B5EF4-FFF2-40B4-BE49-F238E27FC236}">
                <a16:creationId xmlns:a16="http://schemas.microsoft.com/office/drawing/2014/main" id="{7968242C-79D0-244D-BBC9-524459EE9C6F}"/>
              </a:ext>
            </a:extLst>
          </p:cNvPr>
          <p:cNvSpPr txBox="1"/>
          <p:nvPr/>
        </p:nvSpPr>
        <p:spPr>
          <a:xfrm>
            <a:off x="6100175" y="1980790"/>
            <a:ext cx="5672725" cy="373948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t>“</a:t>
            </a:r>
            <a:r>
              <a:rPr lang="en-US" sz="2400" dirty="0" err="1"/>
              <a:t>Its</a:t>
            </a:r>
            <a:r>
              <a:rPr lang="en-US" sz="2400" dirty="0"/>
              <a:t> best for students to start with a lighter load their first year. They can always catch-up.”</a:t>
            </a:r>
          </a:p>
          <a:p>
            <a:pPr marL="285750" indent="-285750">
              <a:spcAft>
                <a:spcPts val="1800"/>
              </a:spcAft>
              <a:buFont typeface="Arial" panose="020B0604020202020204" pitchFamily="34" charset="0"/>
              <a:buChar char="•"/>
            </a:pPr>
            <a:r>
              <a:rPr lang="en-US" sz="2400" dirty="0"/>
              <a:t>“Take your time to explore courses in your first couple of years.”</a:t>
            </a:r>
          </a:p>
          <a:p>
            <a:pPr marL="285750" indent="-285750">
              <a:spcAft>
                <a:spcPts val="1800"/>
              </a:spcAft>
              <a:buFont typeface="Arial" panose="020B0604020202020204" pitchFamily="34" charset="0"/>
              <a:buChar char="•"/>
            </a:pPr>
            <a:r>
              <a:rPr lang="en-US" sz="2400" dirty="0"/>
              <a:t>Dropping courses with no plan to catch up</a:t>
            </a:r>
          </a:p>
          <a:p>
            <a:pPr marL="285750" indent="-285750">
              <a:spcAft>
                <a:spcPts val="1800"/>
              </a:spcAft>
              <a:buFont typeface="Arial" panose="020B0604020202020204" pitchFamily="34" charset="0"/>
              <a:buChar char="•"/>
            </a:pPr>
            <a:r>
              <a:rPr lang="en-US" sz="2400" dirty="0"/>
              <a:t>No advise</a:t>
            </a:r>
          </a:p>
        </p:txBody>
      </p:sp>
    </p:spTree>
    <p:extLst>
      <p:ext uri="{BB962C8B-B14F-4D97-AF65-F5344CB8AC3E}">
        <p14:creationId xmlns:p14="http://schemas.microsoft.com/office/powerpoint/2010/main" val="55188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596"/>
            <a:ext cx="8568813" cy="5853403"/>
          </a:xfrm>
          <a:prstGeom prst="rect">
            <a:avLst/>
          </a:prstGeom>
        </p:spPr>
      </p:pic>
      <p:sp>
        <p:nvSpPr>
          <p:cNvPr id="5" name="Rectangle 4"/>
          <p:cNvSpPr/>
          <p:nvPr/>
        </p:nvSpPr>
        <p:spPr>
          <a:xfrm>
            <a:off x="2816268"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2" name="Title 1">
            <a:extLst>
              <a:ext uri="{FF2B5EF4-FFF2-40B4-BE49-F238E27FC236}">
                <a16:creationId xmlns:a16="http://schemas.microsoft.com/office/drawing/2014/main" id="{6DBDD523-F37C-7C43-B09F-CE4A8EA7F353}"/>
              </a:ext>
            </a:extLst>
          </p:cNvPr>
          <p:cNvSpPr>
            <a:spLocks noGrp="1"/>
          </p:cNvSpPr>
          <p:nvPr>
            <p:ph type="title"/>
          </p:nvPr>
        </p:nvSpPr>
        <p:spPr/>
        <p:txBody>
          <a:bodyPr>
            <a:normAutofit/>
          </a:bodyPr>
          <a:lstStyle/>
          <a:p>
            <a:r>
              <a:rPr lang="en-US" sz="2800" dirty="0"/>
              <a:t>Key Finding: Course Conflicts &amp; Course Repetition</a:t>
            </a:r>
          </a:p>
        </p:txBody>
      </p:sp>
      <p:sp>
        <p:nvSpPr>
          <p:cNvPr id="3" name="TextBox 2">
            <a:extLst>
              <a:ext uri="{FF2B5EF4-FFF2-40B4-BE49-F238E27FC236}">
                <a16:creationId xmlns:a16="http://schemas.microsoft.com/office/drawing/2014/main" id="{CBB78103-989B-AA45-812F-E5FA672E76F8}"/>
              </a:ext>
            </a:extLst>
          </p:cNvPr>
          <p:cNvSpPr txBox="1"/>
          <p:nvPr/>
        </p:nvSpPr>
        <p:spPr>
          <a:xfrm>
            <a:off x="6059760" y="1945052"/>
            <a:ext cx="5727232"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Impossible for students to get courses they needed when they needed them because they were offered at the same time as other courses they needed.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High rates of repeating courses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Minimal opportunities to “catch up”</a:t>
            </a:r>
          </a:p>
        </p:txBody>
      </p:sp>
    </p:spTree>
    <p:extLst>
      <p:ext uri="{BB962C8B-B14F-4D97-AF65-F5344CB8AC3E}">
        <p14:creationId xmlns:p14="http://schemas.microsoft.com/office/powerpoint/2010/main" val="339925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596"/>
            <a:ext cx="8568813" cy="5853403"/>
          </a:xfrm>
          <a:prstGeom prst="rect">
            <a:avLst/>
          </a:prstGeom>
        </p:spPr>
      </p:pic>
      <p:sp>
        <p:nvSpPr>
          <p:cNvPr id="8" name="Rectangle 7"/>
          <p:cNvSpPr/>
          <p:nvPr/>
        </p:nvSpPr>
        <p:spPr>
          <a:xfrm>
            <a:off x="2816268"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
        <p:nvSpPr>
          <p:cNvPr id="2" name="Title 1">
            <a:extLst>
              <a:ext uri="{FF2B5EF4-FFF2-40B4-BE49-F238E27FC236}">
                <a16:creationId xmlns:a16="http://schemas.microsoft.com/office/drawing/2014/main" id="{5C287F60-B0A6-2047-9195-9041355DFD53}"/>
              </a:ext>
            </a:extLst>
          </p:cNvPr>
          <p:cNvSpPr>
            <a:spLocks noGrp="1"/>
          </p:cNvSpPr>
          <p:nvPr>
            <p:ph type="title"/>
          </p:nvPr>
        </p:nvSpPr>
        <p:spPr/>
        <p:txBody>
          <a:bodyPr>
            <a:normAutofit/>
          </a:bodyPr>
          <a:lstStyle/>
          <a:p>
            <a:r>
              <a:rPr lang="en-US" sz="2800" dirty="0"/>
              <a:t>Key Finding: Financial Incentives not Aligned with Goals</a:t>
            </a:r>
          </a:p>
        </p:txBody>
      </p:sp>
      <p:sp>
        <p:nvSpPr>
          <p:cNvPr id="3" name="TextBox 2">
            <a:extLst>
              <a:ext uri="{FF2B5EF4-FFF2-40B4-BE49-F238E27FC236}">
                <a16:creationId xmlns:a16="http://schemas.microsoft.com/office/drawing/2014/main" id="{DE4D24FD-7F39-594A-87AF-C5B482B0F77F}"/>
              </a:ext>
            </a:extLst>
          </p:cNvPr>
          <p:cNvSpPr txBox="1"/>
          <p:nvPr/>
        </p:nvSpPr>
        <p:spPr>
          <a:xfrm>
            <a:off x="7227518" y="2828835"/>
            <a:ext cx="4283901" cy="1200329"/>
          </a:xfrm>
          <a:prstGeom prst="rect">
            <a:avLst/>
          </a:prstGeom>
          <a:noFill/>
        </p:spPr>
        <p:txBody>
          <a:bodyPr wrap="square" rtlCol="0">
            <a:spAutoFit/>
          </a:bodyPr>
          <a:lstStyle/>
          <a:p>
            <a:r>
              <a:rPr lang="en-US" sz="2400" dirty="0"/>
              <a:t>Student receive immediate financial reward for dropping classes.</a:t>
            </a:r>
          </a:p>
        </p:txBody>
      </p:sp>
    </p:spTree>
    <p:extLst>
      <p:ext uri="{BB962C8B-B14F-4D97-AF65-F5344CB8AC3E}">
        <p14:creationId xmlns:p14="http://schemas.microsoft.com/office/powerpoint/2010/main" val="1421805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808"/>
          <a:stretch/>
        </p:blipFill>
        <p:spPr>
          <a:xfrm>
            <a:off x="0" y="955371"/>
            <a:ext cx="4953000" cy="5951854"/>
          </a:xfrm>
          <a:prstGeom prst="rect">
            <a:avLst/>
          </a:prstGeom>
        </p:spPr>
      </p:pic>
      <p:sp>
        <p:nvSpPr>
          <p:cNvPr id="6" name="Rectangle 5"/>
          <p:cNvSpPr/>
          <p:nvPr/>
        </p:nvSpPr>
        <p:spPr>
          <a:xfrm>
            <a:off x="1546800"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Opportunity</a:t>
            </a:r>
          </a:p>
        </p:txBody>
      </p:sp>
      <p:sp>
        <p:nvSpPr>
          <p:cNvPr id="9" name="Rectangle 8"/>
          <p:cNvSpPr/>
          <p:nvPr/>
        </p:nvSpPr>
        <p:spPr>
          <a:xfrm>
            <a:off x="5447322" y="1835359"/>
            <a:ext cx="6236677" cy="372409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t>About 67% of Maine students who completed 30 or more credits before their second year graduate in 4 years.</a:t>
            </a:r>
          </a:p>
          <a:p>
            <a:pPr marL="342900" indent="-342900">
              <a:spcAft>
                <a:spcPts val="1200"/>
              </a:spcAft>
              <a:buFont typeface="Arial" panose="020B0604020202020204" pitchFamily="34" charset="0"/>
              <a:buChar char="•"/>
            </a:pPr>
            <a:r>
              <a:rPr lang="en-US" sz="2400" dirty="0"/>
              <a:t>Many students who earned fewer than 30 credits in their first academic year fell short by only one or two courses. </a:t>
            </a:r>
          </a:p>
          <a:p>
            <a:pPr marL="342900" indent="-342900">
              <a:spcAft>
                <a:spcPts val="1200"/>
              </a:spcAft>
              <a:buFont typeface="Arial" panose="020B0604020202020204" pitchFamily="34" charset="0"/>
              <a:buChar char="•"/>
            </a:pPr>
            <a:r>
              <a:rPr lang="en-US" sz="2400" dirty="0"/>
              <a:t>Students and faculty unaware of financial consequences of longer time to graduation.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Tree>
    <p:extLst>
      <p:ext uri="{BB962C8B-B14F-4D97-AF65-F5344CB8AC3E}">
        <p14:creationId xmlns:p14="http://schemas.microsoft.com/office/powerpoint/2010/main" val="69642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08"/>
          <a:stretch/>
        </p:blipFill>
        <p:spPr>
          <a:xfrm>
            <a:off x="0" y="955371"/>
            <a:ext cx="4953000" cy="5951854"/>
          </a:xfrm>
          <a:prstGeom prst="rect">
            <a:avLst/>
          </a:prstGeom>
        </p:spPr>
      </p:pic>
      <p:sp>
        <p:nvSpPr>
          <p:cNvPr id="5" name="Rectangle 4"/>
          <p:cNvSpPr/>
          <p:nvPr/>
        </p:nvSpPr>
        <p:spPr>
          <a:xfrm>
            <a:off x="1546800" y="1004597"/>
            <a:ext cx="7256206" cy="5853403"/>
          </a:xfrm>
          <a:prstGeom prst="rect">
            <a:avLst/>
          </a:prstGeom>
          <a:gradFill>
            <a:gsLst>
              <a:gs pos="0">
                <a:schemeClr val="accent1">
                  <a:lumMod val="5000"/>
                  <a:lumOff val="95000"/>
                  <a:alpha val="1000"/>
                </a:schemeClr>
              </a:gs>
              <a:gs pos="33000">
                <a:schemeClr val="bg1">
                  <a:alpha val="80000"/>
                </a:schemeClr>
              </a:gs>
              <a:gs pos="55000">
                <a:schemeClr val="bg1"/>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Strategy</a:t>
            </a:r>
          </a:p>
        </p:txBody>
      </p:sp>
      <p:sp>
        <p:nvSpPr>
          <p:cNvPr id="14" name="Rectangle 13"/>
          <p:cNvSpPr/>
          <p:nvPr/>
        </p:nvSpPr>
        <p:spPr>
          <a:xfrm>
            <a:off x="5421598" y="1757565"/>
            <a:ext cx="6377919" cy="4061048"/>
          </a:xfrm>
          <a:prstGeom prst="rect">
            <a:avLst/>
          </a:prstGeom>
        </p:spPr>
        <p:txBody>
          <a:bodyPr wrap="square">
            <a:spAutoFit/>
          </a:bodyPr>
          <a:lstStyle/>
          <a:p>
            <a:pPr marL="342900" indent="-342900">
              <a:lnSpc>
                <a:spcPct val="110000"/>
              </a:lnSpc>
              <a:buFont typeface="Arial" panose="020B0604020202020204" pitchFamily="34" charset="0"/>
              <a:buChar char="•"/>
            </a:pPr>
            <a:r>
              <a:rPr lang="en-US" sz="2400" i="1" dirty="0"/>
              <a:t>Complete College America </a:t>
            </a:r>
            <a:r>
              <a:rPr lang="en-US" sz="2400" dirty="0"/>
              <a:t>– </a:t>
            </a:r>
            <a:br>
              <a:rPr lang="en-US" sz="2400" dirty="0"/>
            </a:br>
            <a:r>
              <a:rPr lang="en-US" sz="2400" dirty="0"/>
              <a:t>“Fifteen to Finish" </a:t>
            </a:r>
          </a:p>
          <a:p>
            <a:pPr marL="800100" lvl="1" indent="-342900">
              <a:lnSpc>
                <a:spcPct val="110000"/>
              </a:lnSpc>
              <a:buFont typeface="Arial" panose="020B0604020202020204" pitchFamily="34" charset="0"/>
              <a:buChar char="•"/>
            </a:pPr>
            <a:r>
              <a:rPr lang="en-US" sz="2400" dirty="0"/>
              <a:t>Application to UMaine</a:t>
            </a:r>
          </a:p>
          <a:p>
            <a:pPr marL="1257300" lvl="2" indent="-342900">
              <a:lnSpc>
                <a:spcPct val="110000"/>
              </a:lnSpc>
              <a:buFont typeface="Arial" panose="020B0604020202020204" pitchFamily="34" charset="0"/>
              <a:buChar char="•"/>
            </a:pPr>
            <a:r>
              <a:rPr lang="en-US" sz="2400" dirty="0"/>
              <a:t>High number of students work</a:t>
            </a:r>
          </a:p>
          <a:p>
            <a:pPr marL="1257300" lvl="2" indent="-342900">
              <a:lnSpc>
                <a:spcPct val="110000"/>
              </a:lnSpc>
              <a:buFont typeface="Arial" panose="020B0604020202020204" pitchFamily="34" charset="0"/>
              <a:buChar char="•"/>
            </a:pPr>
            <a:r>
              <a:rPr lang="en-US" sz="2400" dirty="0"/>
              <a:t>High levels of course repetition </a:t>
            </a:r>
          </a:p>
          <a:p>
            <a:pPr marL="342900" indent="-342900">
              <a:lnSpc>
                <a:spcPct val="110000"/>
              </a:lnSpc>
              <a:buFont typeface="Arial" panose="020B0604020202020204" pitchFamily="34" charset="0"/>
              <a:buChar char="•"/>
            </a:pPr>
            <a:endParaRPr lang="en-US" sz="2400" dirty="0"/>
          </a:p>
          <a:p>
            <a:pPr marL="342900" indent="-342900">
              <a:lnSpc>
                <a:spcPct val="110000"/>
              </a:lnSpc>
              <a:buFont typeface="Arial" panose="020B0604020202020204" pitchFamily="34" charset="0"/>
              <a:buChar char="•"/>
            </a:pPr>
            <a:r>
              <a:rPr lang="en-US" sz="2400" dirty="0"/>
              <a:t>Develop an initiative that focuses 12 month calendar year as opportunity to earn thirty credit hours. </a:t>
            </a:r>
          </a:p>
          <a:p>
            <a:pPr>
              <a:lnSpc>
                <a:spcPct val="110000"/>
              </a:lnSpc>
            </a:pPr>
            <a:endParaRPr lang="en-US" sz="20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03" y="143969"/>
            <a:ext cx="863986" cy="1165534"/>
          </a:xfrm>
          <a:prstGeom prst="rect">
            <a:avLst/>
          </a:prstGeom>
        </p:spPr>
      </p:pic>
    </p:spTree>
    <p:extLst>
      <p:ext uri="{BB962C8B-B14F-4D97-AF65-F5344CB8AC3E}">
        <p14:creationId xmlns:p14="http://schemas.microsoft.com/office/powerpoint/2010/main" val="3302953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1385</Words>
  <Application>Microsoft Macintosh PowerPoint</Application>
  <PresentationFormat>Widescreen</PresentationFormat>
  <Paragraphs>216</Paragraphs>
  <Slides>25</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Impact</vt:lpstr>
      <vt:lpstr>Times New Roman</vt:lpstr>
      <vt:lpstr>Office Theme</vt:lpstr>
      <vt:lpstr>PowerPoint Presentation</vt:lpstr>
      <vt:lpstr>Groundwork</vt:lpstr>
      <vt:lpstr>Key Finding: Our Competitors</vt:lpstr>
      <vt:lpstr>Key Finding: Debt &amp; Time to Completion</vt:lpstr>
      <vt:lpstr>Key Finding: Advising Challenges  &amp; Misconceptions</vt:lpstr>
      <vt:lpstr>Key Finding: Course Conflicts &amp; Course Repetition</vt:lpstr>
      <vt:lpstr>Key Finding: Financial Incentives not Aligned with Goals</vt:lpstr>
      <vt:lpstr>The Opportunity</vt:lpstr>
      <vt:lpstr>The Strategy</vt:lpstr>
      <vt:lpstr>The Initiative</vt:lpstr>
      <vt:lpstr>Public Awareness: Laying the Groundwork</vt:lpstr>
      <vt:lpstr>Communicating with Key Constituencies</vt:lpstr>
      <vt:lpstr>Public Awareness: Marketing Campaign</vt:lpstr>
      <vt:lpstr>Public Awareness Campaign</vt:lpstr>
      <vt:lpstr>Scheduling</vt:lpstr>
      <vt:lpstr>Scheduling: Reviving Winter Session</vt:lpstr>
      <vt:lpstr>Scheduling: Restructuring Summer University</vt:lpstr>
      <vt:lpstr>Scheduling: Infosilem</vt:lpstr>
      <vt:lpstr>Aligning Incentives</vt:lpstr>
      <vt:lpstr>Changing “full-time” Status</vt:lpstr>
      <vt:lpstr>Think 30: Preliminary Outcomes</vt:lpstr>
      <vt:lpstr>Preliminary Outcomes: Four Year Graduation</vt:lpstr>
      <vt:lpstr>Four Year Graduation – 1986 through 2014</vt:lpstr>
      <vt:lpstr>Challenges &amp; Unintended Consequences</vt:lpstr>
      <vt:lpstr>Future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2019-06-12T12:33:11Z</dcterms:created>
  <dcterms:modified xsi:type="dcterms:W3CDTF">2019-06-19T18:22:49Z</dcterms:modified>
</cp:coreProperties>
</file>