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307" r:id="rId3"/>
    <p:sldId id="269" r:id="rId4"/>
    <p:sldId id="284" r:id="rId5"/>
    <p:sldId id="285" r:id="rId6"/>
    <p:sldId id="308" r:id="rId7"/>
    <p:sldId id="298" r:id="rId8"/>
    <p:sldId id="296" r:id="rId9"/>
    <p:sldId id="297" r:id="rId10"/>
    <p:sldId id="311" r:id="rId11"/>
    <p:sldId id="288" r:id="rId12"/>
    <p:sldId id="290" r:id="rId13"/>
    <p:sldId id="300" r:id="rId14"/>
    <p:sldId id="302" r:id="rId15"/>
    <p:sldId id="303" r:id="rId16"/>
    <p:sldId id="310" r:id="rId17"/>
    <p:sldId id="306" r:id="rId18"/>
    <p:sldId id="292" r:id="rId19"/>
    <p:sldId id="291" r:id="rId20"/>
    <p:sldId id="294" r:id="rId21"/>
    <p:sldId id="295" r:id="rId22"/>
    <p:sldId id="309" r:id="rId23"/>
    <p:sldId id="293" r:id="rId24"/>
    <p:sldId id="273" r:id="rId25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tx1"/>
                </a:solidFill>
              </a:rPr>
              <a:t>Instructional</a:t>
            </a:r>
            <a:r>
              <a:rPr lang="en-US" sz="3200" baseline="0" dirty="0">
                <a:solidFill>
                  <a:schemeClr val="tx1"/>
                </a:solidFill>
              </a:rPr>
              <a:t> Format: </a:t>
            </a:r>
            <a:r>
              <a:rPr lang="en-US" sz="3200" dirty="0">
                <a:solidFill>
                  <a:schemeClr val="tx1"/>
                </a:solidFill>
              </a:rPr>
              <a:t>Fall 2019</a:t>
            </a:r>
          </a:p>
        </c:rich>
      </c:tx>
      <c:layout>
        <c:manualLayout>
          <c:xMode val="edge"/>
          <c:yMode val="edge"/>
          <c:x val="0.14764936242160154"/>
          <c:y val="6.177184011502208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Fall 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684583958119154E-2"/>
                  <c:y val="-0.38173941538136841"/>
                </c:manualLayout>
              </c:layout>
              <c:tx>
                <c:rich>
                  <a:bodyPr/>
                  <a:lstStyle/>
                  <a:p>
                    <a:fld id="{4D78E54B-E9EB-4D3E-B169-662961421326}" type="VALUE">
                      <a:rPr lang="en-US" u="none"/>
                      <a:pPr/>
                      <a:t>[VALUE]</a:t>
                    </a:fld>
                    <a:endParaRPr lang="en-US" u="none" dirty="0"/>
                  </a:p>
                  <a:p>
                    <a:r>
                      <a:rPr lang="en-US" dirty="0"/>
                      <a:t>81.90%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605-4A77-9979-B7C2F4EBC16E}"/>
                </c:ext>
              </c:extLst>
            </c:dLbl>
            <c:dLbl>
              <c:idx val="1"/>
              <c:layout>
                <c:manualLayout>
                  <c:x val="3.5978835057436417E-2"/>
                  <c:y val="-0.11897250525123414"/>
                </c:manualLayout>
              </c:layout>
              <c:tx>
                <c:rich>
                  <a:bodyPr/>
                  <a:lstStyle/>
                  <a:p>
                    <a:fld id="{F38CA18F-C20B-46EB-8B7A-25C31492D9B0}" type="VALUE">
                      <a:rPr lang="en-US"/>
                      <a:pPr/>
                      <a:t>[VALUE]</a:t>
                    </a:fld>
                    <a:endParaRPr lang="en-US"/>
                  </a:p>
                  <a:p>
                    <a:r>
                      <a:rPr lang="en-US"/>
                      <a:t>8.57%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605-4A77-9979-B7C2F4EBC16E}"/>
                </c:ext>
              </c:extLst>
            </c:dLbl>
            <c:dLbl>
              <c:idx val="2"/>
              <c:layout>
                <c:manualLayout>
                  <c:x val="3.9744347160552092E-2"/>
                  <c:y val="-0.1182014087455406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1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8E4997-2CBC-4F08-A166-E523CCC754D6}" type="VALUE">
                      <a:rPr lang="en-US" u="none"/>
                      <a:pPr>
                        <a:defRPr sz="1400" b="1" i="1"/>
                      </a:pPr>
                      <a:t>[VALUE]</a:t>
                    </a:fld>
                    <a:endParaRPr lang="en-US" u="none" dirty="0"/>
                  </a:p>
                  <a:p>
                    <a:pPr>
                      <a:defRPr sz="1400" b="1" i="1"/>
                    </a:pPr>
                    <a:r>
                      <a:rPr lang="en-US" u="none" dirty="0"/>
                      <a:t>9.53%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988099545061985E-2"/>
                      <c:h val="0.120704183515890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605-4A77-9979-B7C2F4EBC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Face-to-Face</c:v>
                </c:pt>
                <c:pt idx="1">
                  <c:v>Online</c:v>
                </c:pt>
                <c:pt idx="2">
                  <c:v>Hybrid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172</c:v>
                </c:pt>
                <c:pt idx="1">
                  <c:v>18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05-4A77-9979-B7C2F4EBC1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228767"/>
        <c:axId val="31998239"/>
        <c:axId val="0"/>
      </c:bar3DChart>
      <c:catAx>
        <c:axId val="3622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98239"/>
        <c:crosses val="autoZero"/>
        <c:auto val="1"/>
        <c:lblAlgn val="ctr"/>
        <c:lblOffset val="100"/>
        <c:noMultiLvlLbl val="0"/>
      </c:catAx>
      <c:valAx>
        <c:axId val="31998239"/>
        <c:scaling>
          <c:orientation val="minMax"/>
        </c:scaling>
        <c:delete val="0"/>
        <c:axPos val="l"/>
        <c:majorGridlines>
          <c:spPr>
            <a:ln w="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28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1" u="sng"/>
              <a:t>Instructional Format: Fall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Fall 2020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6749612861403026E-2"/>
                  <c:y val="-3.92683593776556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78</a:t>
                    </a:r>
                  </a:p>
                  <a:p>
                    <a:r>
                      <a:rPr lang="en-US"/>
                      <a:t>40%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5B-486C-BB1B-0BF96F17FA72}"/>
                </c:ext>
              </c:extLst>
            </c:dLbl>
            <c:dLbl>
              <c:idx val="1"/>
              <c:layout>
                <c:manualLayout>
                  <c:x val="4.6583752736168618E-2"/>
                  <c:y val="-2.38460969019506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1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118</a:t>
                    </a:r>
                  </a:p>
                  <a:p>
                    <a:pPr>
                      <a:defRPr sz="1400" b="1" i="1"/>
                    </a:pPr>
                    <a:r>
                      <a:rPr lang="en-US"/>
                      <a:t>60%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1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930235553461389E-2"/>
                      <c:h val="9.63652515083095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65B-486C-BB1B-0BF96F17FA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Face-to-Face</c:v>
                </c:pt>
                <c:pt idx="1">
                  <c:v>Online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84</c:v>
                </c:pt>
                <c:pt idx="1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5B-486C-BB1B-0BF96F17FA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1"/>
        <c:shape val="box"/>
        <c:axId val="82586831"/>
        <c:axId val="81364831"/>
        <c:axId val="0"/>
      </c:bar3DChart>
      <c:catAx>
        <c:axId val="8258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64831"/>
        <c:crosses val="autoZero"/>
        <c:auto val="1"/>
        <c:lblAlgn val="ctr"/>
        <c:lblOffset val="100"/>
        <c:noMultiLvlLbl val="0"/>
      </c:catAx>
      <c:valAx>
        <c:axId val="81364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586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4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11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3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5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4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4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51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60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7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7/30/2020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2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4" y="1217890"/>
            <a:ext cx="5486411" cy="2971806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r="8639"/>
          <a:stretch/>
        </p:blipFill>
        <p:spPr>
          <a:xfrm>
            <a:off x="0" y="3238695"/>
            <a:ext cx="12192000" cy="373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8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69FD12C-72F0-4F7B-AFAE-652F904FF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9819029"/>
              </p:ext>
            </p:extLst>
          </p:nvPr>
        </p:nvGraphicFramePr>
        <p:xfrm>
          <a:off x="2361915" y="1009934"/>
          <a:ext cx="7468169" cy="5090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742516-204E-46B1-8FE7-CFD95E39E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81534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4778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Academic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161" y="2039144"/>
            <a:ext cx="10515600" cy="39851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Early adopter of Brightspace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Student engagement for first year students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Broadcasting into 2-3 classrooms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Students access lectures from home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3B225-497E-45C8-A0A8-6408B07BD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9611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Academic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498" y="1771793"/>
            <a:ext cx="10515600" cy="407397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Virtual labs for life science, chemistry and physics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Schedule adjustment to reduce congestion in hallways, </a:t>
            </a:r>
          </a:p>
          <a:p>
            <a:pPr marL="0" indent="0">
              <a:buNone/>
            </a:pPr>
            <a:r>
              <a:rPr lang="en-US" sz="2400" dirty="0"/>
              <a:t>    dining commons, college store, etc.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Additional sections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Workforce Development Programming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36E7F-A755-40DF-AB94-6B3EDCFFF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640671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9524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Student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815" y="1994298"/>
            <a:ext cx="9770615" cy="313861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Residential Life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Student interactions and activities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Reed Dining Commons/College Store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Health Center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8571B-F89B-4ECA-9C2A-753A02978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527846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1E0D-7F2E-4FA3-AB71-624DBCF6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451366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Residential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BC541-7BFA-446D-A546-0E32FBDB2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53" y="1825624"/>
            <a:ext cx="7439488" cy="3918227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Reduced capacity</a:t>
            </a:r>
            <a:r>
              <a:rPr lang="en-US" dirty="0"/>
              <a:t>: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Pre-COVID capacity: 139 beds;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COVID capacity: 50 beds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Snow and Penobscot Halls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1 resident per bedroom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Residents grouped by major and year in “suites” and “quads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Andrews Hall closed for renovations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Washington Hall repurposed for temporary quarantine space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CF6AE-F70B-44EB-A0BC-D573A995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882" y="2437631"/>
            <a:ext cx="3494565" cy="26942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27F10-92B7-427F-BBBB-978E148E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8721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8FDF-8B21-4C6A-B250-9240C398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Student Interactions and Activities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A51B98-C41E-47DB-B7A3-CAEDE2A2C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078"/>
            <a:ext cx="7213847" cy="44917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/>
              <a:t>Theme: </a:t>
            </a:r>
            <a:r>
              <a:rPr lang="en-US" sz="3300" b="1" u="sng" dirty="0"/>
              <a:t>Less </a:t>
            </a:r>
            <a:r>
              <a:rPr lang="en-US" sz="3300" b="1" i="1" u="sng" dirty="0"/>
              <a:t>Physical</a:t>
            </a:r>
            <a:r>
              <a:rPr lang="en-US" sz="3300" b="1" u="sng" dirty="0"/>
              <a:t> Interaction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Res Hall move-in process by time slot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Only people allowed inside buildings are those who are assigned a bed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Student activities will </a:t>
            </a:r>
            <a:r>
              <a:rPr lang="en-US" b="1" dirty="0"/>
              <a:t>require social distancing when in person </a:t>
            </a:r>
            <a:r>
              <a:rPr lang="en-US" dirty="0"/>
              <a:t>and will include new remote/online options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Significant signage to remind residents of new social distancing norms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New protocols for RAs “on duty” to include training on sanitizing surfaces that are regularly used in the buildings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New housing contract addendum requirements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F1C8FB-29B5-4B8D-9309-2D936D50F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78"/>
          <a:stretch/>
        </p:blipFill>
        <p:spPr>
          <a:xfrm>
            <a:off x="7572653" y="2294536"/>
            <a:ext cx="3983403" cy="29473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F6902-0009-42C9-9969-FE3F4845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628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7C2B03-9D4C-420B-8B3D-EFFF6FF0D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202" y="4284212"/>
            <a:ext cx="3323684" cy="22177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D5F449B-6D88-4425-B06A-A5BB69D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14" y="1039945"/>
            <a:ext cx="10515600" cy="10357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   </a:t>
            </a:r>
            <a:r>
              <a:rPr lang="en-US" sz="4000" b="1" u="sng" dirty="0">
                <a:latin typeface="+mn-lt"/>
              </a:rPr>
              <a:t>Reed Commons</a:t>
            </a:r>
            <a:r>
              <a:rPr lang="en-US" sz="4000" b="1" dirty="0">
                <a:latin typeface="+mn-lt"/>
              </a:rPr>
              <a:t>                               </a:t>
            </a:r>
            <a:r>
              <a:rPr lang="en-US" sz="4000" b="1" u="sng" dirty="0">
                <a:latin typeface="+mn-lt"/>
              </a:rPr>
              <a:t>College Store </a:t>
            </a:r>
            <a:r>
              <a:rPr lang="en-US" b="1" u="sng" dirty="0">
                <a:latin typeface="+mn-lt"/>
              </a:rPr>
              <a:t/>
            </a:r>
            <a:br>
              <a:rPr lang="en-US" b="1" u="sng" dirty="0">
                <a:latin typeface="+mn-lt"/>
              </a:rPr>
            </a:br>
            <a:r>
              <a:rPr lang="en-US" b="1" dirty="0">
                <a:latin typeface="+mn-lt"/>
              </a:rPr>
              <a:t>   </a:t>
            </a:r>
            <a:endParaRPr lang="en-US" sz="3100" u="sng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19B588-714A-4E2C-B78D-1BC22F800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307" y="1619834"/>
            <a:ext cx="6262579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Increased sanitation practices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Suspension of self-serve buffet stations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Facility only available during dining hours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Limited seating to allow for social distancing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Use of pre-packaged utensils and condiments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To-go options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68ABE-9E3F-447E-9475-52D37627F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2258" y="1619833"/>
            <a:ext cx="5888689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Implementation of one-way traffic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Limiting number of patrons in the facility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Suspension of self-serve/hot food bar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Reorganization of coffee service area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Elimination of “bring your own coffee cup”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Marking of 6’ spaces for social distancing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CB79ED-4C0A-4008-BCBC-AE5665ACD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1" t="9931" r="13744" b="11442"/>
          <a:stretch/>
        </p:blipFill>
        <p:spPr>
          <a:xfrm>
            <a:off x="6078858" y="4284211"/>
            <a:ext cx="2430505" cy="22177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25D59-0D63-4B09-A4F1-20578FE6C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F046D-549C-496E-BE3B-4BEF6A1D082B}"/>
              </a:ext>
            </a:extLst>
          </p:cNvPr>
          <p:cNvSpPr txBox="1"/>
          <p:nvPr/>
        </p:nvSpPr>
        <p:spPr>
          <a:xfrm>
            <a:off x="0" y="26806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/>
              <a:t>Food  Safety</a:t>
            </a:r>
          </a:p>
        </p:txBody>
      </p:sp>
    </p:spTree>
    <p:extLst>
      <p:ext uri="{BB962C8B-B14F-4D97-AF65-F5344CB8AC3E}">
        <p14:creationId xmlns:p14="http://schemas.microsoft.com/office/powerpoint/2010/main" val="1168160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DDDEC7-7ADF-4CB0-A8E0-85C243C65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8626" y="1417467"/>
            <a:ext cx="3492737" cy="2620816"/>
          </a:xfr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0B14ED-6B9C-4128-82C9-0956AF00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4" y="547455"/>
            <a:ext cx="10515600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Health Center</a:t>
            </a:r>
          </a:p>
        </p:txBody>
      </p:sp>
      <p:pic>
        <p:nvPicPr>
          <p:cNvPr id="6" name="C3FF78DB-D15A-48F3-BB73-D58073C6CF3C" descr="C3FF78DB-D15A-48F3-BB73-D58073C6CF3C">
            <a:extLst>
              <a:ext uri="{FF2B5EF4-FFF2-40B4-BE49-F238E27FC236}">
                <a16:creationId xmlns:a16="http://schemas.microsoft.com/office/drawing/2014/main" id="{0F895B09-84BD-4FA9-9EE0-B07497EA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90" y="3549109"/>
            <a:ext cx="3492737" cy="249172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79C13-FA85-431E-95B0-8B75AD1B0584}"/>
              </a:ext>
            </a:extLst>
          </p:cNvPr>
          <p:cNvSpPr txBox="1"/>
          <p:nvPr/>
        </p:nvSpPr>
        <p:spPr>
          <a:xfrm>
            <a:off x="404884" y="1883166"/>
            <a:ext cx="86799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Call ahead (walk-ins discontinued until further notice)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Pre-arrival health screening by individual and health </a:t>
            </a:r>
          </a:p>
          <a:p>
            <a:r>
              <a:rPr lang="en-US" sz="2400" dirty="0"/>
              <a:t>     care provider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Pre-scheduling of appointments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Use of technology for some appointments, </a:t>
            </a:r>
          </a:p>
          <a:p>
            <a:r>
              <a:rPr lang="en-US" sz="2400" dirty="0"/>
              <a:t>     if appropriate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Referral to off-campus providers, when appropriate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C501F-52E5-482D-A8E7-DE6943234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91272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4129"/>
            <a:ext cx="121920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5191" y="2029782"/>
            <a:ext cx="7702213" cy="31386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Student Engagement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Maintaining a sense of community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Accountability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Managing fear in large geographic area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Continuing education and training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Being in sync with local partners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97719D-89C4-4518-AB44-CBEE7CF5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98040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478"/>
            <a:ext cx="10515600" cy="1125924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4704"/>
            <a:ext cx="10515600" cy="3689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Financial Challenges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Loss of revenue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Increased expenses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0" indent="0">
              <a:buNone/>
            </a:pPr>
            <a:r>
              <a:rPr lang="en-US" sz="2400" b="1" u="sng" dirty="0"/>
              <a:t>Evolving Situation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23281-8E37-4A9A-A1B8-1CA4600CF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0B40B-C80D-4A61-975B-E0879B6A46B1}"/>
              </a:ext>
            </a:extLst>
          </p:cNvPr>
          <p:cNvSpPr txBox="1"/>
          <p:nvPr/>
        </p:nvSpPr>
        <p:spPr>
          <a:xfrm>
            <a:off x="335666" y="4156819"/>
            <a:ext cx="9734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Being prepared for when the tide swings back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Determining best instructional strategies for some courses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Determining what practices and policies should remain in place</a:t>
            </a:r>
          </a:p>
        </p:txBody>
      </p:sp>
    </p:spTree>
    <p:extLst>
      <p:ext uri="{BB962C8B-B14F-4D97-AF65-F5344CB8AC3E}">
        <p14:creationId xmlns:p14="http://schemas.microsoft.com/office/powerpoint/2010/main" val="480958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2CAF-57B5-4AAB-9281-E8361581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DF85-6951-4446-9152-8CAB063B4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397"/>
            <a:ext cx="10515600" cy="416574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Tony Jones, MEMIC</a:t>
            </a:r>
          </a:p>
          <a:p>
            <a:pPr algn="ctr"/>
            <a:r>
              <a:rPr lang="en-US" sz="2400" dirty="0"/>
              <a:t>Dr. Beth Collamore, Medical Advisor</a:t>
            </a:r>
          </a:p>
          <a:p>
            <a:pPr algn="ctr"/>
            <a:r>
              <a:rPr lang="en-US" sz="2400" dirty="0"/>
              <a:t>Campus Safety Committee</a:t>
            </a:r>
          </a:p>
          <a:p>
            <a:pPr algn="ctr"/>
            <a:r>
              <a:rPr lang="en-US" sz="2400" dirty="0"/>
              <a:t>Maine Community College System</a:t>
            </a:r>
          </a:p>
          <a:p>
            <a:pPr algn="ctr"/>
            <a:r>
              <a:rPr lang="en-US" sz="2400" dirty="0"/>
              <a:t>Other Community College in the MCCS</a:t>
            </a:r>
          </a:p>
          <a:p>
            <a:pPr algn="ctr"/>
            <a:r>
              <a:rPr lang="en-US" sz="2400" dirty="0"/>
              <a:t>NMCC Employees</a:t>
            </a:r>
          </a:p>
          <a:p>
            <a:pPr algn="ctr"/>
            <a:r>
              <a:rPr lang="en-US" sz="2400" dirty="0"/>
              <a:t>NMCC Students</a:t>
            </a:r>
          </a:p>
          <a:p>
            <a:pPr algn="ctr"/>
            <a:r>
              <a:rPr lang="en-US" sz="2400" dirty="0"/>
              <a:t>NMCC General Advisory Council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7F354-F8A4-47F4-A7B2-74789201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25130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435E-D34A-4171-991C-6FDC9E8C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65BD4-0746-4EAB-8EB9-1E10A523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128"/>
            <a:ext cx="10515600" cy="48258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Compliance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suvbattle_700">
            <a:extLst>
              <a:ext uri="{FF2B5EF4-FFF2-40B4-BE49-F238E27FC236}">
                <a16:creationId xmlns:a16="http://schemas.microsoft.com/office/drawing/2014/main" id="{B0A8B8DC-0695-4707-80CF-9031F6E6A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6911"/>
          <a:stretch/>
        </p:blipFill>
        <p:spPr>
          <a:xfrm>
            <a:off x="2505603" y="1690688"/>
            <a:ext cx="7180794" cy="43092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F1BA3-F32E-48D4-B07B-5848F8C92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8362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F20D1-0590-4307-B702-9A560E0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Evolution to a New Normal &amp; Post-COVID-19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6E5BE-58A1-4ACB-998C-030064FA1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u="sng" dirty="0"/>
              <a:t>Issues to Consider – Require COVID-19 Vaccination for all Students and Staff?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5" descr="bring-the-pain - immunizations">
            <a:extLst>
              <a:ext uri="{FF2B5EF4-FFF2-40B4-BE49-F238E27FC236}">
                <a16:creationId xmlns:a16="http://schemas.microsoft.com/office/drawing/2014/main" id="{FB5CD88B-F775-4153-AF7C-ACFC4D6A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28900" y="1893888"/>
            <a:ext cx="6934200" cy="45989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3174E-B064-481E-A11A-B9344420A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720211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93483C-07C0-4569-BCA3-71FBB485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99" y="1579298"/>
            <a:ext cx="4077938" cy="27210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D67344-21E5-4A6F-8862-EAC64CD4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495" y="3942653"/>
            <a:ext cx="3676863" cy="24534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4030CA-1955-4558-BCE1-4F942EE1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537" y="3697912"/>
            <a:ext cx="4043648" cy="26981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EC45B-06A0-4443-AB1A-9B5E14EA7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395" y="1432303"/>
            <a:ext cx="4351963" cy="32639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D11BD5-E383-46F9-AFA5-04982B0F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CAMPUS PHOTOS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EFBE1E-E0B4-44AC-BEA8-31F26626E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rot="16200000">
            <a:off x="3499952" y="2380669"/>
            <a:ext cx="4816772" cy="3214038"/>
          </a:xfrm>
          <a:effectLst>
            <a:softEdge rad="317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8FDC7-8A7B-4274-969B-DA93E35E9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977" y="5763453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823976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D5F2283-88D3-4A8A-81F7-8B20EFA51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994" y="3384041"/>
            <a:ext cx="4486432" cy="29909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065C84-F78C-4EEC-829C-59DA8AE7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16" y="3606729"/>
            <a:ext cx="4016566" cy="26777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19C5F-AF73-4DF5-932A-AF758F1D1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81" y="3356079"/>
            <a:ext cx="4262696" cy="28417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37254"/>
            <a:ext cx="10515600" cy="31386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F0EED-127C-49FA-AA1A-690AC265C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0F7F79-E2EC-4E48-8AA1-64DAAC394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429" y="1234456"/>
            <a:ext cx="4568356" cy="30455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23D12-8443-4775-97E8-CCAB2E90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755" y="1336342"/>
            <a:ext cx="4262696" cy="28417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0393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4" y="1217890"/>
            <a:ext cx="5486411" cy="2971806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r="8639"/>
          <a:stretch/>
        </p:blipFill>
        <p:spPr>
          <a:xfrm>
            <a:off x="0" y="3238695"/>
            <a:ext cx="12192000" cy="3737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76" y="5580887"/>
            <a:ext cx="3657607" cy="10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38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NMCC REOPENING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967" y="2061644"/>
            <a:ext cx="11519797" cy="3413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Our Reopening Plan was built upon two Guiding Principles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Providing a safe working and learning environment for students and employees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Providing quality instruction to students in a manner that continues the level of 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engagement upon which students expect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96475-9B6D-4A62-8DD6-41688C54F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53290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Four Topics to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0796" y="1841037"/>
            <a:ext cx="8989541" cy="39212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COMMUNICATION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ACADEMIC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STUDENT SERVICES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CHALLENGES AND FUTURE PLANNING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D1EDA-FEC9-4C04-A9D4-0B213C41F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97661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8302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229" y="1573428"/>
            <a:ext cx="10515600" cy="45899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u="sng" dirty="0"/>
              <a:t>What we have done and who has been involved</a:t>
            </a:r>
          </a:p>
          <a:p>
            <a:pPr marL="0" indent="0" algn="ctr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b="1" dirty="0"/>
              <a:t>Local Health Care Providers </a:t>
            </a:r>
            <a:r>
              <a:rPr lang="en-US" sz="2400" dirty="0"/>
              <a:t>–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COVID-19 Planning Group – Met weekly beginning 1</a:t>
            </a:r>
            <a:r>
              <a:rPr lang="en-US" baseline="30000" dirty="0"/>
              <a:t>st</a:t>
            </a:r>
            <a:r>
              <a:rPr lang="en-US" dirty="0"/>
              <a:t> week of April to coordinate planning and needs, assess area resources, facilitate communications &amp; develop relationships, sharing contact information, and sharing of resources as needed.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Four Aroostook County Hospitals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Micmac Health Services,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Maine EMS (Aroostook Division),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NMCC,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Home Health,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Maine CDC</a:t>
            </a:r>
          </a:p>
          <a:p>
            <a:pPr lvl="1" algn="ctr"/>
            <a:endParaRPr lang="en-US" dirty="0"/>
          </a:p>
          <a:p>
            <a:pPr marL="457200" lvl="1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6070F-5EB3-4142-B61F-2678D6650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3708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5A10-2169-4CA6-88AF-AA417A03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Strategies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7EBDB-0F8C-4969-B0B6-D3C27AF0A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800" b="1" dirty="0"/>
              <a:t>Developed strategies for anticipated scenarios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One-off and group testing of asymptomatic and symptomatic individuals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Referral process re: Symptomatic individuals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Marketing materials for resources re: COVID-19 concerns/symptoms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Quarantine procedures – testing as needed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Medical Provider Liaison w/ College’s Nurse Practitioner/Health Center (available 24/7)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Needed PPE &amp; shared contacts of PPE providers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400" dirty="0"/>
              <a:t>Students return to facilities for clinical experiences/Encouragement of Maine EMS to allow student return to clinical experiences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4B403-2CDE-40C4-9EA6-BA2EC1E8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726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B96F-7618-41DF-BF7F-328790C7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Strategies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F6CAC-915D-4E40-B707-5A343E983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9043"/>
            <a:ext cx="10515600" cy="4037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Employee Meetings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Outreach to Students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Educational Partners (UMPI and UMFK)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NMCC Cabinet and Department Chairs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DB8E0-D805-4ABF-8CF6-6D983C8B0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4544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EC42-E3E6-4996-A92C-EF6BF7C35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Communication Strategies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81180-A2F8-442E-914A-9F28EFC8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670" y="1694078"/>
            <a:ext cx="8592403" cy="4172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Campus-based Collective Bargaining Units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Representatives on the Campus Safety Committee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Reviewed “DRAFT” outline of Reopening Plan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FD8086-F87A-491C-937F-339173C09A29}"/>
              </a:ext>
            </a:extLst>
          </p:cNvPr>
          <p:cNvSpPr/>
          <p:nvPr/>
        </p:nvSpPr>
        <p:spPr>
          <a:xfrm>
            <a:off x="2420670" y="2988955"/>
            <a:ext cx="92449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/>
              <a:t>Student Senate 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dirty="0"/>
              <a:t>Currently reviewing “DRAFT” outline</a:t>
            </a:r>
          </a:p>
          <a:p>
            <a:endParaRPr lang="en-US" sz="1600" dirty="0"/>
          </a:p>
          <a:p>
            <a:r>
              <a:rPr lang="en-US" sz="2400" b="1" u="sng" dirty="0"/>
              <a:t>General Advisory Council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/>
              <a:t>Shared “DRAFT” information at most recent ZOOM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156E0-E192-4F40-8660-C9ADBCFA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13637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9CD2-6098-4E1A-99B0-F5854079A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704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Academic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82105-93AC-41BE-8D08-C9FD56586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830"/>
            <a:ext cx="10515600" cy="499093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“Quality of instruction/quality of relationship with student, determines success.”  Trena Soucy, NMCC Instructor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1E59B-BF3C-44EA-90F7-C3BE33C6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41" y="5845770"/>
            <a:ext cx="1600923" cy="867989"/>
          </a:xfrm>
          <a:prstGeom prst="rect">
            <a:avLst/>
          </a:prstGeom>
          <a:effectLst>
            <a:outerShdw blurRad="749300" dir="5400000" sx="107000" sy="107000" algn="ctr" rotWithShape="0">
              <a:schemeClr val="bg1"/>
            </a:outerShdw>
          </a:effec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7AE3193-9CAE-4F50-8E1C-64F281B1BE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926797"/>
              </p:ext>
            </p:extLst>
          </p:nvPr>
        </p:nvGraphicFramePr>
        <p:xfrm>
          <a:off x="2527110" y="2212534"/>
          <a:ext cx="7137779" cy="450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20514320"/>
      </p:ext>
    </p:extLst>
  </p:cSld>
  <p:clrMapOvr>
    <a:masterClrMapping/>
  </p:clrMapOvr>
</p:sld>
</file>

<file path=ppt/theme/theme1.xml><?xml version="1.0" encoding="utf-8"?>
<a:theme xmlns:a="http://schemas.openxmlformats.org/drawingml/2006/main" name="bubbl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bble Theme" id="{9FC4B633-93D0-4762-9191-59F8BC026A1D}" vid="{7EC68F8A-0D17-4176-B8D3-7E0985A0C5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bubble Theme</Template>
  <TotalTime>846</TotalTime>
  <Words>742</Words>
  <Application>Microsoft Office PowerPoint</Application>
  <PresentationFormat>Widescreen</PresentationFormat>
  <Paragraphs>182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bubble Theme</vt:lpstr>
      <vt:lpstr>PowerPoint Presentation</vt:lpstr>
      <vt:lpstr>Thank You</vt:lpstr>
      <vt:lpstr>NMCC REOPENING PLAN</vt:lpstr>
      <vt:lpstr>Four Topics to Share</vt:lpstr>
      <vt:lpstr>Communication Strategies</vt:lpstr>
      <vt:lpstr>Communication Strategies</vt:lpstr>
      <vt:lpstr>Communication Strategies</vt:lpstr>
      <vt:lpstr>Communication Strategies</vt:lpstr>
      <vt:lpstr>Academic Strategies</vt:lpstr>
      <vt:lpstr>PowerPoint Presentation</vt:lpstr>
      <vt:lpstr>Academic Strategies</vt:lpstr>
      <vt:lpstr>Academic Strategies</vt:lpstr>
      <vt:lpstr>Student Services</vt:lpstr>
      <vt:lpstr>Residential Life</vt:lpstr>
      <vt:lpstr>Student Interactions and Activities</vt:lpstr>
      <vt:lpstr>   Reed Commons                               College Store     </vt:lpstr>
      <vt:lpstr>Health Center</vt:lpstr>
      <vt:lpstr>Challenges</vt:lpstr>
      <vt:lpstr>Challenges</vt:lpstr>
      <vt:lpstr>CHALLENGES</vt:lpstr>
      <vt:lpstr>Evolution to a New Normal &amp; Post-COVID-19</vt:lpstr>
      <vt:lpstr>CAMPUS PHOTOS</vt:lpstr>
      <vt:lpstr>SUMMARY</vt:lpstr>
      <vt:lpstr>PowerPoint Presentation</vt:lpstr>
    </vt:vector>
  </TitlesOfParts>
  <Company>Northern Maine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NMCC</dc:title>
  <dc:creator>Wendy Bradstreet</dc:creator>
  <cp:lastModifiedBy>Maine Community College System</cp:lastModifiedBy>
  <cp:revision>96</cp:revision>
  <cp:lastPrinted>2020-07-27T15:48:57Z</cp:lastPrinted>
  <dcterms:created xsi:type="dcterms:W3CDTF">2016-02-02T15:03:34Z</dcterms:created>
  <dcterms:modified xsi:type="dcterms:W3CDTF">2020-07-30T16:13:10Z</dcterms:modified>
</cp:coreProperties>
</file>